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257" r:id="rId2"/>
    <p:sldId id="389" r:id="rId3"/>
    <p:sldId id="393" r:id="rId4"/>
    <p:sldId id="394" r:id="rId5"/>
    <p:sldId id="403" r:id="rId6"/>
    <p:sldId id="404" r:id="rId7"/>
    <p:sldId id="407" r:id="rId8"/>
    <p:sldId id="405" r:id="rId9"/>
    <p:sldId id="406" r:id="rId10"/>
    <p:sldId id="409" r:id="rId11"/>
    <p:sldId id="408" r:id="rId12"/>
    <p:sldId id="410" r:id="rId13"/>
    <p:sldId id="411" r:id="rId14"/>
    <p:sldId id="412" r:id="rId15"/>
    <p:sldId id="413" r:id="rId16"/>
    <p:sldId id="414" r:id="rId17"/>
    <p:sldId id="415" r:id="rId18"/>
    <p:sldId id="419" r:id="rId19"/>
    <p:sldId id="416" r:id="rId20"/>
    <p:sldId id="417" r:id="rId21"/>
    <p:sldId id="418" r:id="rId22"/>
    <p:sldId id="420" r:id="rId23"/>
    <p:sldId id="421" r:id="rId24"/>
    <p:sldId id="396" r:id="rId25"/>
    <p:sldId id="423" r:id="rId26"/>
    <p:sldId id="422" r:id="rId27"/>
    <p:sldId id="424" r:id="rId28"/>
    <p:sldId id="397" r:id="rId29"/>
    <p:sldId id="395" r:id="rId30"/>
    <p:sldId id="299" r:id="rId31"/>
    <p:sldId id="318" r:id="rId32"/>
    <p:sldId id="362" r:id="rId33"/>
    <p:sldId id="363" r:id="rId34"/>
    <p:sldId id="319" r:id="rId35"/>
    <p:sldId id="361" r:id="rId36"/>
    <p:sldId id="320" r:id="rId37"/>
    <p:sldId id="321" r:id="rId38"/>
    <p:sldId id="360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6327"/>
  </p:normalViewPr>
  <p:slideViewPr>
    <p:cSldViewPr snapToGrid="0" snapToObjects="1">
      <p:cViewPr varScale="1">
        <p:scale>
          <a:sx n="104" d="100"/>
          <a:sy n="104" d="100"/>
        </p:scale>
        <p:origin x="232" y="6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184CD-E365-CA41-8B3C-A71C57725F4E}" type="datetimeFigureOut">
              <a:rPr lang="en-US" smtClean="0"/>
              <a:t>6/30/22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B8118F-9F7F-614A-9949-5F65367E18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291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65535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4A0FC-DEDD-5F4C-A36A-2EAFDA54EF6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435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65535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4A0FC-DEDD-5F4C-A36A-2EAFDA54EF6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280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65535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4A0FC-DEDD-5F4C-A36A-2EAFDA54EF6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542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65535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4A0FC-DEDD-5F4C-A36A-2EAFDA54EF6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731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65535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4A0FC-DEDD-5F4C-A36A-2EAFDA54EF6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82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65535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4A0FC-DEDD-5F4C-A36A-2EAFDA54EF6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7601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65535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4A0FC-DEDD-5F4C-A36A-2EAFDA54EF6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1363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65535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4A0FC-DEDD-5F4C-A36A-2EAFDA54EF6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4276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65535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4A0FC-DEDD-5F4C-A36A-2EAFDA54EF6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265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43108-7D72-8C0C-4BC2-F44F8E7D4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665C2-2CB2-EF91-79F4-1F4149E5A4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57A341-AEFD-FEFB-A46C-0CC184E8F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81401-5705-AF4D-8BAD-12AD9D8DD150}" type="datetimeFigureOut">
              <a:rPr lang="en-US" smtClean="0"/>
              <a:t>6/30/22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8B8DC-2E76-8F38-6FF6-CF7DD6075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295CCF-B417-E2D9-7638-BDC89BCCC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F29B-5C7F-A243-BE9F-23263FED6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276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178BD-98FE-AC32-C9B6-7B4E72B42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867BE9-8F8A-2B7E-39BA-8FC3AB21BE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61EB26-3BC2-055D-4B03-66AB166BC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81401-5705-AF4D-8BAD-12AD9D8DD150}" type="datetimeFigureOut">
              <a:rPr lang="en-US" smtClean="0"/>
              <a:t>6/30/22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B92F3-76D4-0C3B-B00C-1B5EC7055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04AE4-429D-27B2-5618-46E69D27A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F29B-5C7F-A243-BE9F-23263FED6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266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FFB54-62C9-5EC4-322F-0D0F4941B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4C5E83-F189-A853-E9EF-DD02F5E115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05081-FE15-F3BA-8A2E-4F8C8A5E6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81401-5705-AF4D-8BAD-12AD9D8DD150}" type="datetimeFigureOut">
              <a:rPr lang="en-US" smtClean="0"/>
              <a:t>6/30/22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7BEDB-25FE-14D6-F143-418316ADB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40D995-9831-BBB1-6D6A-64D8AD22C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F29B-5C7F-A243-BE9F-23263FED6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89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2F8B6-AC48-150F-2E4A-F00D2F448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233DD-594C-EF66-4D37-EB7E382A23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0FEADF-97E0-CB1B-4FCD-B55BDA524B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67FBE8-1D7A-57EF-FEDA-84F8CDF8F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81401-5705-AF4D-8BAD-12AD9D8DD150}" type="datetimeFigureOut">
              <a:rPr lang="en-US" smtClean="0"/>
              <a:t>6/30/22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C6D4C6-C86D-D200-C6CD-16E0E233F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57601E-FC44-7F12-233C-F2A47B4F2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F29B-5C7F-A243-BE9F-23263FED6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069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9EAD3-A38B-FA5A-6E21-62E0E5FE0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20DF7A-97EF-E14A-F786-CDDB26F5F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C62777-CE1A-F1B8-60B7-4AD6B1F329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A702AD-56B5-029F-A7AE-6B356AF46C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59AD6D-7752-3555-267F-698AFB6523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F86CFC-3D06-CD47-AAAE-C305FA925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81401-5705-AF4D-8BAD-12AD9D8DD150}" type="datetimeFigureOut">
              <a:rPr lang="en-US" smtClean="0"/>
              <a:t>6/30/22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16878B-E840-25AC-1C97-A799463C3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EC08C5-426C-0B46-A364-2F3C9131E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F29B-5C7F-A243-BE9F-23263FED6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864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33AA9-9A82-E1AA-F525-7A6FC558B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6C84B1-B3C9-548C-68BA-F69248397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81401-5705-AF4D-8BAD-12AD9D8DD150}" type="datetimeFigureOut">
              <a:rPr lang="en-US" smtClean="0"/>
              <a:t>6/30/22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CB3BE6-F17A-62F5-105D-F44089514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A143CA-F82B-59E9-AB52-65DBBFC98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F29B-5C7F-A243-BE9F-23263FED6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681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0D0D46-0CD6-5202-697F-61F74B09B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81401-5705-AF4D-8BAD-12AD9D8DD150}" type="datetimeFigureOut">
              <a:rPr lang="en-US" smtClean="0"/>
              <a:t>6/30/22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7208F4-4393-5666-E8A4-BB7EA8001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4CC975-4988-7912-7B35-5B8612D1B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F29B-5C7F-A243-BE9F-23263FED6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633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321E8-E09C-9861-6624-6C08FCC73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7826E-00D2-5EF2-3A32-EF0DFEB04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627E77-FDB0-3040-9B58-6CFA45D592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900B56-2E11-CB46-4B06-CAB826547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81401-5705-AF4D-8BAD-12AD9D8DD150}" type="datetimeFigureOut">
              <a:rPr lang="en-US" smtClean="0"/>
              <a:t>6/30/22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5FB482-8857-DFC0-38D6-4012A1B0B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81027-2E72-0978-0053-880EA834D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F29B-5C7F-A243-BE9F-23263FED6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695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EFE3D-E81E-2A48-9DE1-5F1493143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990E80-EF90-0EC6-2FBF-880EE71A89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D7A1A-4580-BAC7-E82B-2036C9A1E8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5B3F2-3A67-0EBD-F22D-B32E78B0F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81401-5705-AF4D-8BAD-12AD9D8DD150}" type="datetimeFigureOut">
              <a:rPr lang="en-US" smtClean="0"/>
              <a:t>6/30/22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D90B07-1614-8807-9223-A12CFA9C5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B56142-5F58-50B2-946D-97D410857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F29B-5C7F-A243-BE9F-23263FED6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861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41BDE-BEBD-7873-3243-B78FDABB4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7ED3CB-EFA6-5587-F5F3-9E2FBC94CB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9A095-EBE3-F6DA-4151-70967EE33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81401-5705-AF4D-8BAD-12AD9D8DD150}" type="datetimeFigureOut">
              <a:rPr lang="en-US" smtClean="0"/>
              <a:t>6/30/22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2A44A-FC89-540F-930D-AFFBB2411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A7AEC-91FF-7379-7890-05D75C62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F29B-5C7F-A243-BE9F-23263FED6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012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76C6F6-6E31-D7E5-EE33-DBB73AC906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2B45BD-3761-AC73-6EB6-949DF8913D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5B2ECD-EB42-8F4B-C075-36C325FBF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81401-5705-AF4D-8BAD-12AD9D8DD150}" type="datetimeFigureOut">
              <a:rPr lang="en-US" smtClean="0"/>
              <a:t>6/30/22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53FD8-51EC-CE60-90A0-36A0E5CD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EDAF0-D8F5-B11F-2431-005FD782A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7F29B-5C7F-A243-BE9F-23263FED6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170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C57334-0AAA-B655-779D-7EF745AD8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6A1B53-965F-8C33-3AA1-725F9F1CD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72E0C7-4B0E-573C-5792-BFF9C5D38C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81401-5705-AF4D-8BAD-12AD9D8DD150}" type="datetimeFigureOut">
              <a:rPr lang="en-US" smtClean="0"/>
              <a:t>6/30/22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F0C95-7D72-52EC-29FD-EF4F1D59E6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4B6FC8-8704-F94A-BE82-89B212D0EF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7F29B-5C7F-A243-BE9F-23263FED6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02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ulli@sustech.edu.c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hyperlink" Target="https://github.com/lullimat/idea.deploy" TargetMode="External"/><Relationship Id="rId4" Type="http://schemas.openxmlformats.org/officeDocument/2006/relationships/hyperlink" Target="http://www.lullimat.org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7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22.emf"/><Relationship Id="rId7" Type="http://schemas.openxmlformats.org/officeDocument/2006/relationships/image" Target="../media/image26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22.emf"/><Relationship Id="rId7" Type="http://schemas.openxmlformats.org/officeDocument/2006/relationships/image" Target="../media/image29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4.emf"/><Relationship Id="rId10" Type="http://schemas.openxmlformats.org/officeDocument/2006/relationships/image" Target="../media/image32.emf"/><Relationship Id="rId4" Type="http://schemas.openxmlformats.org/officeDocument/2006/relationships/image" Target="../media/image23.emf"/><Relationship Id="rId9" Type="http://schemas.openxmlformats.org/officeDocument/2006/relationships/image" Target="../media/image31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image" Target="../media/image22.emf"/><Relationship Id="rId7" Type="http://schemas.openxmlformats.org/officeDocument/2006/relationships/image" Target="../media/image3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4.emf"/><Relationship Id="rId10" Type="http://schemas.openxmlformats.org/officeDocument/2006/relationships/image" Target="../media/image35.emf"/><Relationship Id="rId4" Type="http://schemas.openxmlformats.org/officeDocument/2006/relationships/image" Target="../media/image23.emf"/><Relationship Id="rId9" Type="http://schemas.openxmlformats.org/officeDocument/2006/relationships/image" Target="../media/image34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microsoft.com/office/2007/relationships/media" Target="../media/media2.mp4"/><Relationship Id="rId7" Type="http://schemas.openxmlformats.org/officeDocument/2006/relationships/image" Target="../media/image37.em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media" Target="../media/media4.mp4"/><Relationship Id="rId7" Type="http://schemas.openxmlformats.org/officeDocument/2006/relationships/image" Target="../media/image38.emf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emf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Relationship Id="rId9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image" Target="../media/image42.emf"/><Relationship Id="rId7" Type="http://schemas.openxmlformats.org/officeDocument/2006/relationships/image" Target="../media/image46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3" Type="http://schemas.openxmlformats.org/officeDocument/2006/relationships/image" Target="../media/image44.emf"/><Relationship Id="rId7" Type="http://schemas.openxmlformats.org/officeDocument/2006/relationships/image" Target="../media/image48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emf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emf"/><Relationship Id="rId4" Type="http://schemas.openxmlformats.org/officeDocument/2006/relationships/image" Target="../media/image52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emf"/><Relationship Id="rId4" Type="http://schemas.openxmlformats.org/officeDocument/2006/relationships/image" Target="../media/image56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0404609-54DF-864C-8956-3F44501E3F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8880" y="965598"/>
            <a:ext cx="10002086" cy="738664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Baskerville" panose="02020502070401020303" pitchFamily="18" charset="0"/>
                <a:ea typeface="Baskerville" panose="02020502070401020303" pitchFamily="18" charset="0"/>
              </a:rPr>
              <a:t>From the </a:t>
            </a:r>
            <a:r>
              <a:rPr lang="en-US" sz="40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sz="4000" dirty="0">
                <a:latin typeface="Baskerville" panose="02020502070401020303" pitchFamily="18" charset="0"/>
                <a:ea typeface="Baskerville" panose="02020502070401020303" pitchFamily="18" charset="0"/>
              </a:rPr>
              <a:t> model to lattice Boltzmann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F6AE47-03BF-B747-A9B9-7D6EFBDA5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971" y="1928840"/>
            <a:ext cx="1930057" cy="13395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261AE1-AEBC-4B42-AC15-A347AFDE4814}"/>
              </a:ext>
            </a:extLst>
          </p:cNvPr>
          <p:cNvSpPr txBox="1"/>
          <p:nvPr/>
        </p:nvSpPr>
        <p:spPr>
          <a:xfrm>
            <a:off x="3703528" y="3375337"/>
            <a:ext cx="4698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Baskerville" panose="02020502070401020303" pitchFamily="18" charset="0"/>
                <a:ea typeface="Baskerville" panose="02020502070401020303" pitchFamily="18" charset="0"/>
              </a:rPr>
              <a:t>Department of Mechanics and Aerospace Engineering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5839BC-3A44-134E-95C4-7B8807B000CE}"/>
              </a:ext>
            </a:extLst>
          </p:cNvPr>
          <p:cNvSpPr txBox="1"/>
          <p:nvPr/>
        </p:nvSpPr>
        <p:spPr>
          <a:xfrm>
            <a:off x="8900836" y="5965673"/>
            <a:ext cx="311226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3"/>
              </a:rPr>
              <a:t>lulli@sustech.edu.cn</a:t>
            </a:r>
            <a:r>
              <a:rPr lang="en-US" sz="1400" dirty="0"/>
              <a:t> </a:t>
            </a:r>
          </a:p>
          <a:p>
            <a:r>
              <a:rPr lang="en-US" sz="1400" dirty="0">
                <a:hlinkClick r:id="rId4"/>
              </a:rPr>
              <a:t>www.lullimat.org</a:t>
            </a:r>
            <a:endParaRPr lang="en-US" sz="1400" dirty="0"/>
          </a:p>
          <a:p>
            <a:r>
              <a:rPr lang="en-US" sz="1400" dirty="0">
                <a:hlinkClick r:id="rId5"/>
              </a:rPr>
              <a:t>https://github.com/lullimat/idea.deploy</a:t>
            </a:r>
            <a:endParaRPr lang="en-US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3CEA26-690C-C444-8017-A3F015011A24}"/>
              </a:ext>
            </a:extLst>
          </p:cNvPr>
          <p:cNvSpPr txBox="1"/>
          <p:nvPr/>
        </p:nvSpPr>
        <p:spPr>
          <a:xfrm>
            <a:off x="3990177" y="3854933"/>
            <a:ext cx="41251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Matteo </a:t>
            </a:r>
            <a:r>
              <a:rPr lang="en-US" dirty="0" err="1">
                <a:latin typeface="Baskerville" panose="02020502070401020303" pitchFamily="18" charset="0"/>
                <a:ea typeface="Baskerville" panose="02020502070401020303" pitchFamily="18" charset="0"/>
              </a:rPr>
              <a:t>Lulli</a:t>
            </a:r>
            <a:b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In collaboration with Alexander J. Wagner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50A8B1-262C-D851-B3AC-834FC573C09F}"/>
              </a:ext>
            </a:extLst>
          </p:cNvPr>
          <p:cNvSpPr txBox="1"/>
          <p:nvPr/>
        </p:nvSpPr>
        <p:spPr>
          <a:xfrm>
            <a:off x="2979548" y="5206746"/>
            <a:ext cx="61463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Baskerville" panose="02020502070401020303" pitchFamily="18" charset="0"/>
                <a:ea typeface="Baskerville" panose="02020502070401020303" pitchFamily="18" charset="0"/>
              </a:rPr>
              <a:t>Department of Physics, North Dakota State University, Fargo, ND, USA</a:t>
            </a:r>
            <a:br>
              <a:rPr lang="en-US" sz="1600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br>
              <a:rPr lang="en-US" sz="160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sz="1600">
                <a:latin typeface="Baskerville" panose="02020502070401020303" pitchFamily="18" charset="0"/>
                <a:ea typeface="Baskerville" panose="02020502070401020303" pitchFamily="18" charset="0"/>
              </a:rPr>
              <a:t>DSFD - June </a:t>
            </a:r>
            <a:r>
              <a:rPr lang="en-US" sz="1600" dirty="0">
                <a:latin typeface="Baskerville" panose="02020502070401020303" pitchFamily="18" charset="0"/>
                <a:ea typeface="Baskerville" panose="02020502070401020303" pitchFamily="18" charset="0"/>
              </a:rPr>
              <a:t>the 30</a:t>
            </a:r>
            <a:r>
              <a:rPr lang="en-US" sz="1600" baseline="30000" dirty="0">
                <a:latin typeface="Baskerville" panose="02020502070401020303" pitchFamily="18" charset="0"/>
                <a:ea typeface="Baskerville" panose="02020502070401020303" pitchFamily="18" charset="0"/>
              </a:rPr>
              <a:t>th</a:t>
            </a:r>
            <a:r>
              <a:rPr lang="en-US" sz="1600" dirty="0">
                <a:latin typeface="Baskerville" panose="02020502070401020303" pitchFamily="18" charset="0"/>
                <a:ea typeface="Baskerville" panose="02020502070401020303" pitchFamily="18" charset="0"/>
              </a:rPr>
              <a:t> , 2022</a:t>
            </a:r>
          </a:p>
        </p:txBody>
      </p:sp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89F624B-6737-AB60-86F7-AAD53AE5E8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809990"/>
            <a:ext cx="1660330" cy="104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28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BAAD-213D-1E41-9FAB-37D4BBF5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7787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A serendipitous moment…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4AEBC5-BB6D-9D44-A343-90E9885B7FE6}"/>
              </a:ext>
            </a:extLst>
          </p:cNvPr>
          <p:cNvSpPr txBox="1"/>
          <p:nvPr/>
        </p:nvSpPr>
        <p:spPr>
          <a:xfrm>
            <a:off x="463826" y="827362"/>
            <a:ext cx="10889974" cy="583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Baskerville" panose="02020502070401020303" pitchFamily="18" charset="0"/>
                <a:ea typeface="Baskerville" panose="02020502070401020303" pitchFamily="18" charset="0"/>
              </a:rPr>
              <a:t>As I heard Alexander presentation at DSFD 2021 I immediately realized that him and his collaborators were working along the same direction I got interested in back in 2015: how to consistently introduce fluctuations and diffusion in multi-phase lattice Boltzmann</a:t>
            </a:r>
          </a:p>
          <a:p>
            <a:pPr marL="285750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endParaRPr lang="en-US" sz="2000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Baskerville" panose="02020502070401020303" pitchFamily="18" charset="0"/>
                <a:ea typeface="Baskerville" panose="02020502070401020303" pitchFamily="18" charset="0"/>
              </a:rPr>
              <a:t>The idea was to use the </a:t>
            </a:r>
            <a:r>
              <a:rPr lang="en-US" sz="20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sz="2000" dirty="0">
                <a:latin typeface="Baskerville" panose="02020502070401020303" pitchFamily="18" charset="0"/>
                <a:ea typeface="Baskerville" panose="02020502070401020303" pitchFamily="18" charset="0"/>
              </a:rPr>
              <a:t> model with kinetic Monte Carlo dynamics and Metropolis dynamics on the “boundary” in order to recover realistic fluctuations near the critical point as well as diffusion: turns out the basic elements were already considered (of course!) in the context of reaction-diffusion kinetic </a:t>
            </a:r>
            <a:r>
              <a:rPr lang="en-US" sz="20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sz="2000" dirty="0">
                <a:latin typeface="Baskerville" panose="02020502070401020303" pitchFamily="18" charset="0"/>
                <a:ea typeface="Baskerville" panose="02020502070401020303" pitchFamily="18" charset="0"/>
              </a:rPr>
              <a:t> model.</a:t>
            </a:r>
          </a:p>
          <a:p>
            <a:pPr marL="285750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endParaRPr lang="en-US" sz="2000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Baskerville" panose="02020502070401020303" pitchFamily="18" charset="0"/>
                <a:ea typeface="Baskerville" panose="02020502070401020303" pitchFamily="18" charset="0"/>
              </a:rPr>
              <a:t>However, I was missing the mapping to the lattice Boltzmann: the work of Alexander and collaborators was what I was missing, and here we are today…7 years later!</a:t>
            </a:r>
          </a:p>
          <a:p>
            <a:pPr marL="285750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endParaRPr lang="en-US" sz="2000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Baskerville" panose="02020502070401020303" pitchFamily="18" charset="0"/>
                <a:ea typeface="Baskerville" panose="02020502070401020303" pitchFamily="18" charset="0"/>
              </a:rPr>
              <a:t>The Molecular Dynamics-Lattice Boltzmann mapping can be extended to the </a:t>
            </a:r>
            <a:r>
              <a:rPr lang="en-US" sz="20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sz="2000" dirty="0">
                <a:latin typeface="Baskerville" panose="02020502070401020303" pitchFamily="18" charset="0"/>
                <a:ea typeface="Baskerville" panose="02020502070401020303" pitchFamily="18" charset="0"/>
              </a:rPr>
              <a:t> model as well and</a:t>
            </a:r>
            <a:br>
              <a:rPr lang="en-US" sz="2000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sz="2000" dirty="0">
                <a:latin typeface="Baskerville" panose="02020502070401020303" pitchFamily="18" charset="0"/>
                <a:ea typeface="Baskerville" panose="02020502070401020303" pitchFamily="18" charset="0"/>
              </a:rPr>
              <a:t>it can allow us to investigate several fundamental features of LB: collision operator, forcing implementation, fluctuations in multi-phase systems (maybe diffusion and over-relaxation…)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733C731-5186-4846-9AEE-5AF545CF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F32A-1B5B-B246-A41D-830ACC4981E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54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612"/>
    </mc:Choice>
    <mc:Fallback xmlns="">
      <p:transition spd="slow" advTm="20061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BAAD-213D-1E41-9FAB-37D4BBF5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7787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Outlook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4AEBC5-BB6D-9D44-A343-90E9885B7FE6}"/>
              </a:ext>
            </a:extLst>
          </p:cNvPr>
          <p:cNvSpPr txBox="1"/>
          <p:nvPr/>
        </p:nvSpPr>
        <p:spPr>
          <a:xfrm>
            <a:off x="664265" y="932935"/>
            <a:ext cx="10863470" cy="6226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Introduction to the </a:t>
            </a:r>
            <a:r>
              <a:rPr lang="en-US" sz="24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 model</a:t>
            </a:r>
          </a:p>
          <a:p>
            <a:pPr marL="285750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Why choosing the </a:t>
            </a:r>
            <a:r>
              <a:rPr lang="en-US" sz="24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 model</a:t>
            </a:r>
          </a:p>
          <a:p>
            <a:pPr marL="285750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Definition of the Distinguishable </a:t>
            </a:r>
            <a:r>
              <a:rPr lang="en-US" sz="24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 model (</a:t>
            </a:r>
            <a:r>
              <a:rPr lang="en-US" sz="24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DIMod</a:t>
            </a:r>
            <a: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): distinguishability and coarse-graining</a:t>
            </a:r>
            <a:b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endParaRPr lang="en-US" sz="2400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DIMod</a:t>
            </a:r>
            <a: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-Lattice Boltzmann: preliminary results</a:t>
            </a:r>
            <a:b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endParaRPr lang="en-US" sz="2400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What’s next: diffusion current steady state, multi-phase flat interface, populations fluctuations scaling</a:t>
            </a:r>
          </a:p>
          <a:p>
            <a:pPr marL="285750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What’s next: other coarse-graining mechanisms and how to check</a:t>
            </a:r>
            <a:b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endParaRPr lang="en-US" sz="2400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Some ideas: what about the stencil isotropy? Any link to over-relaxation?</a:t>
            </a:r>
          </a:p>
          <a:p>
            <a:pPr marL="285750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endParaRPr lang="en-US" sz="2200" b="1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733C731-5186-4846-9AEE-5AF545CF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F32A-1B5B-B246-A41D-830ACC4981E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87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612"/>
    </mc:Choice>
    <mc:Fallback xmlns="">
      <p:transition spd="slow" advTm="200612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BAAD-213D-1E41-9FAB-37D4BBF5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7787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Introduction to the </a:t>
            </a:r>
            <a:r>
              <a:rPr lang="en-US" sz="36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 model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733C731-5186-4846-9AEE-5AF545CF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F32A-1B5B-B246-A41D-830ACC4981EE}" type="slidenum">
              <a:rPr lang="en-US" smtClean="0"/>
              <a:t>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2575AC-ED51-74B7-0CAE-37097F9B564A}"/>
              </a:ext>
            </a:extLst>
          </p:cNvPr>
          <p:cNvSpPr txBox="1"/>
          <p:nvPr/>
        </p:nvSpPr>
        <p:spPr>
          <a:xfrm>
            <a:off x="838200" y="1242391"/>
            <a:ext cx="473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0041E3-972D-B0DD-3245-EF02C430956A}"/>
              </a:ext>
            </a:extLst>
          </p:cNvPr>
          <p:cNvSpPr txBox="1"/>
          <p:nvPr/>
        </p:nvSpPr>
        <p:spPr>
          <a:xfrm>
            <a:off x="506392" y="1242390"/>
            <a:ext cx="66726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Wilhelm Lenz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(1920): gave it to his student 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Ernst </a:t>
            </a:r>
            <a:r>
              <a:rPr lang="en-US" b="1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:</a:t>
            </a:r>
            <a:b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statistical mechanics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description of 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ferromagnetic transition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E6E42E8-D70D-2A51-10F7-31025A2BB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178" y="2053391"/>
            <a:ext cx="4469252" cy="13756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45FBFFA-C543-09FC-62F9-B56C2884FB8A}"/>
              </a:ext>
            </a:extLst>
          </p:cNvPr>
          <p:cNvSpPr txBox="1"/>
          <p:nvPr/>
        </p:nvSpPr>
        <p:spPr>
          <a:xfrm>
            <a:off x="1461993" y="3490754"/>
            <a:ext cx="18117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(coupling constant)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C4AEA7-EC8D-F446-DD20-D67CB44D3D2C}"/>
              </a:ext>
            </a:extLst>
          </p:cNvPr>
          <p:cNvSpPr txBox="1"/>
          <p:nvPr/>
        </p:nvSpPr>
        <p:spPr>
          <a:xfrm>
            <a:off x="4075263" y="3231652"/>
            <a:ext cx="1443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70C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(external field)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6D5A9C4-63D3-862E-AFD0-393C03557C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1" y="3866322"/>
            <a:ext cx="4762439" cy="299167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6FA6F41-28D4-A46D-F2AA-50323B31DF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1323" y="3912317"/>
            <a:ext cx="1317284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539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612"/>
    </mc:Choice>
    <mc:Fallback>
      <p:transition spd="slow" advTm="20061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BAAD-213D-1E41-9FAB-37D4BBF5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7787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Introduction to the </a:t>
            </a:r>
            <a:r>
              <a:rPr lang="en-US" sz="36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 model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733C731-5186-4846-9AEE-5AF545CF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F32A-1B5B-B246-A41D-830ACC4981EE}" type="slidenum">
              <a:rPr lang="en-US" smtClean="0"/>
              <a:t>5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2575AC-ED51-74B7-0CAE-37097F9B564A}"/>
              </a:ext>
            </a:extLst>
          </p:cNvPr>
          <p:cNvSpPr txBox="1"/>
          <p:nvPr/>
        </p:nvSpPr>
        <p:spPr>
          <a:xfrm>
            <a:off x="838200" y="1242391"/>
            <a:ext cx="473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0041E3-972D-B0DD-3245-EF02C430956A}"/>
              </a:ext>
            </a:extLst>
          </p:cNvPr>
          <p:cNvSpPr txBox="1"/>
          <p:nvPr/>
        </p:nvSpPr>
        <p:spPr>
          <a:xfrm>
            <a:off x="506392" y="1242390"/>
            <a:ext cx="66726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Wilhelm Lenz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(1920): gave it to his student 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Ernst </a:t>
            </a:r>
            <a:r>
              <a:rPr lang="en-US" b="1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:</a:t>
            </a:r>
            <a:b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statistical mechanics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description of 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ferromagnetic transition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5B81AF-9B31-57B7-DC3E-82E2716C5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3815" y="3150712"/>
            <a:ext cx="3384436" cy="8709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6E42E8-D70D-2A51-10F7-31025A2BBE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178" y="2053391"/>
            <a:ext cx="4469252" cy="13756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45FBFFA-C543-09FC-62F9-B56C2884FB8A}"/>
              </a:ext>
            </a:extLst>
          </p:cNvPr>
          <p:cNvSpPr txBox="1"/>
          <p:nvPr/>
        </p:nvSpPr>
        <p:spPr>
          <a:xfrm>
            <a:off x="1461993" y="3490754"/>
            <a:ext cx="18117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(coupling constant)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C4AEA7-EC8D-F446-DD20-D67CB44D3D2C}"/>
              </a:ext>
            </a:extLst>
          </p:cNvPr>
          <p:cNvSpPr txBox="1"/>
          <p:nvPr/>
        </p:nvSpPr>
        <p:spPr>
          <a:xfrm>
            <a:off x="4075263" y="3231652"/>
            <a:ext cx="1443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70C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(external field)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6D5A9C4-63D3-862E-AFD0-393C03557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1" y="3866322"/>
            <a:ext cx="4762439" cy="29916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C10A049-596F-A8D3-05D1-C4E946E86FC7}"/>
              </a:ext>
            </a:extLst>
          </p:cNvPr>
          <p:cNvSpPr txBox="1"/>
          <p:nvPr/>
        </p:nvSpPr>
        <p:spPr>
          <a:xfrm>
            <a:off x="8188847" y="4046665"/>
            <a:ext cx="20759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Baskerville" panose="02020502070401020303" pitchFamily="18" charset="0"/>
                <a:ea typeface="Baskerville" panose="02020502070401020303" pitchFamily="18" charset="0"/>
              </a:rPr>
              <a:t>(exchange interaction)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BAAF82-4FCB-7E93-4BD1-E8A1F91A6AF0}"/>
              </a:ext>
            </a:extLst>
          </p:cNvPr>
          <p:cNvSpPr txBox="1"/>
          <p:nvPr/>
        </p:nvSpPr>
        <p:spPr>
          <a:xfrm>
            <a:off x="7369939" y="1282145"/>
            <a:ext cx="4557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It was still </a:t>
            </a:r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unclear</a:t>
            </a:r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if </a:t>
            </a:r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statistical mechanics</a:t>
            </a:r>
            <a:b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could describe phase transitions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6FA6F41-28D4-A46D-F2AA-50323B31DF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1323" y="3912317"/>
            <a:ext cx="1317284" cy="64633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EB9DCB1-F1D0-A3D4-1151-E0DAC2FF838E}"/>
              </a:ext>
            </a:extLst>
          </p:cNvPr>
          <p:cNvSpPr txBox="1"/>
          <p:nvPr/>
        </p:nvSpPr>
        <p:spPr>
          <a:xfrm>
            <a:off x="7035519" y="4919302"/>
            <a:ext cx="5226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finds (1924): 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no transition in one dimension</a:t>
            </a:r>
          </a:p>
        </p:txBody>
      </p:sp>
    </p:spTree>
    <p:extLst>
      <p:ext uri="{BB962C8B-B14F-4D97-AF65-F5344CB8AC3E}">
        <p14:creationId xmlns:p14="http://schemas.microsoft.com/office/powerpoint/2010/main" val="3279458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612"/>
    </mc:Choice>
    <mc:Fallback>
      <p:transition spd="slow" advTm="200612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BAAD-213D-1E41-9FAB-37D4BBF5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7787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Introduction to the </a:t>
            </a:r>
            <a:r>
              <a:rPr lang="en-US" sz="36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 model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733C731-5186-4846-9AEE-5AF545CF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F32A-1B5B-B246-A41D-830ACC4981EE}" type="slidenum">
              <a:rPr lang="en-US" smtClean="0"/>
              <a:t>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2575AC-ED51-74B7-0CAE-37097F9B564A}"/>
              </a:ext>
            </a:extLst>
          </p:cNvPr>
          <p:cNvSpPr txBox="1"/>
          <p:nvPr/>
        </p:nvSpPr>
        <p:spPr>
          <a:xfrm>
            <a:off x="838200" y="974036"/>
            <a:ext cx="473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0041E3-972D-B0DD-3245-EF02C430956A}"/>
              </a:ext>
            </a:extLst>
          </p:cNvPr>
          <p:cNvSpPr txBox="1"/>
          <p:nvPr/>
        </p:nvSpPr>
        <p:spPr>
          <a:xfrm>
            <a:off x="506392" y="974035"/>
            <a:ext cx="66726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Wilhelm Lenz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(1920): gave it to his student 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Ernst </a:t>
            </a:r>
            <a:r>
              <a:rPr lang="en-US" b="1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:</a:t>
            </a:r>
            <a:b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statistical mechanics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description of 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ferromagnetic transition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BAAF82-4FCB-7E93-4BD1-E8A1F91A6AF0}"/>
              </a:ext>
            </a:extLst>
          </p:cNvPr>
          <p:cNvSpPr txBox="1"/>
          <p:nvPr/>
        </p:nvSpPr>
        <p:spPr>
          <a:xfrm>
            <a:off x="7369939" y="1013790"/>
            <a:ext cx="4557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It was still </a:t>
            </a:r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unclear</a:t>
            </a:r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if </a:t>
            </a:r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statistical mechanics</a:t>
            </a:r>
            <a:b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could describe phase transitions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F5DCB5-1DD6-D725-53B0-E04F98E39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9515" y="1620366"/>
            <a:ext cx="388395" cy="80478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3D20897-0794-56C0-6361-FCBC30CD4F1C}"/>
              </a:ext>
            </a:extLst>
          </p:cNvPr>
          <p:cNvSpPr txBox="1"/>
          <p:nvPr/>
        </p:nvSpPr>
        <p:spPr>
          <a:xfrm>
            <a:off x="506392" y="2306452"/>
            <a:ext cx="94062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Onsager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(1944): analytical solution in two dimensions – </a:t>
            </a:r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there is a phase transition – how?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latin typeface="Baskerville" panose="02020502070401020303" pitchFamily="18" charset="0"/>
                <a:ea typeface="Baskerville" panose="02020502070401020303" pitchFamily="18" charset="0"/>
              </a:rPr>
              <a:t>on the side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he also introduced the “star-triangle </a:t>
            </a:r>
            <a:r>
              <a:rPr lang="en-US" dirty="0" err="1">
                <a:latin typeface="Baskerville" panose="02020502070401020303" pitchFamily="18" charset="0"/>
                <a:ea typeface="Baskerville" panose="02020502070401020303" pitchFamily="18" charset="0"/>
              </a:rPr>
              <a:t>tramsformation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” with </a:t>
            </a:r>
            <a:r>
              <a:rPr lang="en-US" i="1" dirty="0">
                <a:latin typeface="Baskerville" panose="02020502070401020303" pitchFamily="18" charset="0"/>
                <a:ea typeface="Baskerville" panose="02020502070401020303" pitchFamily="18" charset="0"/>
              </a:rPr>
              <a:t>far reaching topological properties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0DB7CF6-B01A-E4F3-FAAD-54E8BB0D3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90" y="3361685"/>
            <a:ext cx="4411630" cy="332449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1A7174A-ECD2-30DB-0595-63E55CA041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926" y="3236092"/>
            <a:ext cx="5518859" cy="346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148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612"/>
    </mc:Choice>
    <mc:Fallback>
      <p:transition spd="slow" advTm="200612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BAAD-213D-1E41-9FAB-37D4BBF5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7787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Introduction to the </a:t>
            </a:r>
            <a:r>
              <a:rPr lang="en-US" sz="36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 model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733C731-5186-4846-9AEE-5AF545CF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F32A-1B5B-B246-A41D-830ACC4981EE}" type="slidenum">
              <a:rPr lang="en-US" smtClean="0"/>
              <a:t>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2575AC-ED51-74B7-0CAE-37097F9B564A}"/>
              </a:ext>
            </a:extLst>
          </p:cNvPr>
          <p:cNvSpPr txBox="1"/>
          <p:nvPr/>
        </p:nvSpPr>
        <p:spPr>
          <a:xfrm>
            <a:off x="838200" y="974036"/>
            <a:ext cx="473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0041E3-972D-B0DD-3245-EF02C430956A}"/>
              </a:ext>
            </a:extLst>
          </p:cNvPr>
          <p:cNvSpPr txBox="1"/>
          <p:nvPr/>
        </p:nvSpPr>
        <p:spPr>
          <a:xfrm>
            <a:off x="506392" y="974035"/>
            <a:ext cx="66726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Wilhelm Lenz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(1920): gave it to his student 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Ernst </a:t>
            </a:r>
            <a:r>
              <a:rPr lang="en-US" b="1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:</a:t>
            </a:r>
            <a:b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statistical mechanics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description of 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ferromagnetic transition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BAAF82-4FCB-7E93-4BD1-E8A1F91A6AF0}"/>
              </a:ext>
            </a:extLst>
          </p:cNvPr>
          <p:cNvSpPr txBox="1"/>
          <p:nvPr/>
        </p:nvSpPr>
        <p:spPr>
          <a:xfrm>
            <a:off x="7369939" y="1013790"/>
            <a:ext cx="4557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It was still </a:t>
            </a:r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unclear</a:t>
            </a:r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if </a:t>
            </a:r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statistical mechanics</a:t>
            </a:r>
            <a:b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could describe phase transitions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F5DCB5-1DD6-D725-53B0-E04F98E39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9515" y="1620366"/>
            <a:ext cx="388395" cy="80478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3D20897-0794-56C0-6361-FCBC30CD4F1C}"/>
              </a:ext>
            </a:extLst>
          </p:cNvPr>
          <p:cNvSpPr txBox="1"/>
          <p:nvPr/>
        </p:nvSpPr>
        <p:spPr>
          <a:xfrm>
            <a:off x="506392" y="2306452"/>
            <a:ext cx="94062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Onsager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(1944): analytical solution in two dimensions – </a:t>
            </a:r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there is a phase transition – how?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latin typeface="Baskerville" panose="02020502070401020303" pitchFamily="18" charset="0"/>
                <a:ea typeface="Baskerville" panose="02020502070401020303" pitchFamily="18" charset="0"/>
              </a:rPr>
              <a:t>on the side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he also introduced the “star-triangle </a:t>
            </a:r>
            <a:r>
              <a:rPr lang="en-US" dirty="0" err="1">
                <a:latin typeface="Baskerville" panose="02020502070401020303" pitchFamily="18" charset="0"/>
                <a:ea typeface="Baskerville" panose="02020502070401020303" pitchFamily="18" charset="0"/>
              </a:rPr>
              <a:t>tramsformation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” with </a:t>
            </a:r>
            <a:r>
              <a:rPr lang="en-US" i="1" dirty="0">
                <a:latin typeface="Baskerville" panose="02020502070401020303" pitchFamily="18" charset="0"/>
                <a:ea typeface="Baskerville" panose="02020502070401020303" pitchFamily="18" charset="0"/>
              </a:rPr>
              <a:t>far reaching topological properties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BCB7E2-DB50-C09D-906E-AB6B22222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250" y="3266072"/>
            <a:ext cx="6303689" cy="25361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518E53-A031-1277-BD37-E0FBCD936A40}"/>
              </a:ext>
            </a:extLst>
          </p:cNvPr>
          <p:cNvSpPr txBox="1"/>
          <p:nvPr/>
        </p:nvSpPr>
        <p:spPr>
          <a:xfrm>
            <a:off x="7518120" y="3269571"/>
            <a:ext cx="426091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For planar graphs, it is possible to transform</a:t>
            </a:r>
            <a:b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a “triangle” spin configuration into a “star”</a:t>
            </a:r>
            <a:b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shape by “paying” a constant free-energy</a:t>
            </a:r>
            <a:b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b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Basic block for 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exact algorithms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for the </a:t>
            </a:r>
            <a:b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calculation of the 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partition function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in </a:t>
            </a:r>
            <a:b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polynomial time 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in two dimensions</a:t>
            </a:r>
          </a:p>
        </p:txBody>
      </p:sp>
    </p:spTree>
    <p:extLst>
      <p:ext uri="{BB962C8B-B14F-4D97-AF65-F5344CB8AC3E}">
        <p14:creationId xmlns:p14="http://schemas.microsoft.com/office/powerpoint/2010/main" val="4279104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612"/>
    </mc:Choice>
    <mc:Fallback>
      <p:transition spd="slow" advTm="200612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BAAD-213D-1E41-9FAB-37D4BBF5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7787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Introduction to the </a:t>
            </a:r>
            <a:r>
              <a:rPr lang="en-US" sz="36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 model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733C731-5186-4846-9AEE-5AF545CF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F32A-1B5B-B246-A41D-830ACC4981EE}" type="slidenum">
              <a:rPr lang="en-US" smtClean="0"/>
              <a:t>8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2575AC-ED51-74B7-0CAE-37097F9B564A}"/>
              </a:ext>
            </a:extLst>
          </p:cNvPr>
          <p:cNvSpPr txBox="1"/>
          <p:nvPr/>
        </p:nvSpPr>
        <p:spPr>
          <a:xfrm>
            <a:off x="838200" y="974036"/>
            <a:ext cx="473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0041E3-972D-B0DD-3245-EF02C430956A}"/>
              </a:ext>
            </a:extLst>
          </p:cNvPr>
          <p:cNvSpPr txBox="1"/>
          <p:nvPr/>
        </p:nvSpPr>
        <p:spPr>
          <a:xfrm>
            <a:off x="506392" y="974035"/>
            <a:ext cx="66726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Wilhelm Lenz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(1920): gave it to his student 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Ernst </a:t>
            </a:r>
            <a:r>
              <a:rPr lang="en-US" b="1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:</a:t>
            </a:r>
            <a:b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statistical mechanics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description of 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ferromagnetic transition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BAAF82-4FCB-7E93-4BD1-E8A1F91A6AF0}"/>
              </a:ext>
            </a:extLst>
          </p:cNvPr>
          <p:cNvSpPr txBox="1"/>
          <p:nvPr/>
        </p:nvSpPr>
        <p:spPr>
          <a:xfrm>
            <a:off x="7369939" y="1013790"/>
            <a:ext cx="4557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It was still </a:t>
            </a:r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unclear</a:t>
            </a:r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if </a:t>
            </a:r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statistical mechanics</a:t>
            </a:r>
            <a:b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could describe phase transitions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F5DCB5-1DD6-D725-53B0-E04F98E39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9515" y="1620366"/>
            <a:ext cx="388395" cy="80478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3D20897-0794-56C0-6361-FCBC30CD4F1C}"/>
              </a:ext>
            </a:extLst>
          </p:cNvPr>
          <p:cNvSpPr txBox="1"/>
          <p:nvPr/>
        </p:nvSpPr>
        <p:spPr>
          <a:xfrm>
            <a:off x="506392" y="2306452"/>
            <a:ext cx="101016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Onsager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(1944): analytical solution in two dimensions – </a:t>
            </a:r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there is a phase transition – how?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latin typeface="Baskerville" panose="02020502070401020303" pitchFamily="18" charset="0"/>
                <a:ea typeface="Baskerville" panose="02020502070401020303" pitchFamily="18" charset="0"/>
              </a:rPr>
              <a:t>on the side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he also introduced the “star-triangle </a:t>
            </a:r>
            <a:r>
              <a:rPr lang="en-US" dirty="0" err="1">
                <a:latin typeface="Baskerville" panose="02020502070401020303" pitchFamily="18" charset="0"/>
                <a:ea typeface="Baskerville" panose="02020502070401020303" pitchFamily="18" charset="0"/>
              </a:rPr>
              <a:t>tramsformation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” with far reaching topological properties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A975683-AA53-BE81-F1E0-163C74F5C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9515" y="2952783"/>
            <a:ext cx="388395" cy="80478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F5A1AB7-D09C-C588-1986-B8426B5B8514}"/>
              </a:ext>
            </a:extLst>
          </p:cNvPr>
          <p:cNvSpPr txBox="1"/>
          <p:nvPr/>
        </p:nvSpPr>
        <p:spPr>
          <a:xfrm>
            <a:off x="506392" y="3638868"/>
            <a:ext cx="1139202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Yang Chen-Ning &amp; Lee Tsung-Dao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(1952, 1954):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Lee-Yang Zeros:</a:t>
            </a:r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phase transitions can be described by zeroes of the complex partition function “pinching” the real</a:t>
            </a:r>
            <a:b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line in the infinite volume limit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 model-Lattice Gas mapping: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through a variable transformation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equivalence of statistical ensembles (canonical </a:t>
            </a:r>
            <a:r>
              <a:rPr lang="en-US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/grand canonical Lattice Gas)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constructive prove of ferromagnetic/gas-liquid transition 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universality class</a:t>
            </a:r>
          </a:p>
        </p:txBody>
      </p:sp>
    </p:spTree>
    <p:extLst>
      <p:ext uri="{BB962C8B-B14F-4D97-AF65-F5344CB8AC3E}">
        <p14:creationId xmlns:p14="http://schemas.microsoft.com/office/powerpoint/2010/main" val="74506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612"/>
    </mc:Choice>
    <mc:Fallback>
      <p:transition spd="slow" advTm="200612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BAAD-213D-1E41-9FAB-37D4BBF5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7787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Introduction to the </a:t>
            </a:r>
            <a:r>
              <a:rPr lang="en-US" sz="36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 model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733C731-5186-4846-9AEE-5AF545CF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F32A-1B5B-B246-A41D-830ACC4981EE}" type="slidenum">
              <a:rPr lang="en-US" smtClean="0"/>
              <a:t>9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2575AC-ED51-74B7-0CAE-37097F9B564A}"/>
              </a:ext>
            </a:extLst>
          </p:cNvPr>
          <p:cNvSpPr txBox="1"/>
          <p:nvPr/>
        </p:nvSpPr>
        <p:spPr>
          <a:xfrm>
            <a:off x="838200" y="974036"/>
            <a:ext cx="473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F5A1AB7-D09C-C588-1986-B8426B5B8514}"/>
              </a:ext>
            </a:extLst>
          </p:cNvPr>
          <p:cNvSpPr txBox="1"/>
          <p:nvPr/>
        </p:nvSpPr>
        <p:spPr>
          <a:xfrm>
            <a:off x="399985" y="932935"/>
            <a:ext cx="1139202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Yang Chen-Ning &amp; Lee Tsung-Dao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(1952, 1954):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Lee-Yang Zeros:</a:t>
            </a:r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phase transitions can be described by zeroes of the complex partition function “pinching” the real</a:t>
            </a:r>
            <a:b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line in the infinite volume limit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 model-Lattice Gas mapping: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through a variable transformation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equivalence of statistical ensembles (canonical </a:t>
            </a:r>
            <a:r>
              <a:rPr lang="en-US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/grand canonical Lattice Gas)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constructive proof of ferromagnetic/gas-liquid transition 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universality class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BB3E70-24B2-913A-A07A-577147996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1" y="3015648"/>
            <a:ext cx="5649422" cy="368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044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612"/>
    </mc:Choice>
    <mc:Fallback>
      <p:transition spd="slow" advTm="200612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BAAD-213D-1E41-9FAB-37D4BBF5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7787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Introduction to the </a:t>
            </a:r>
            <a:r>
              <a:rPr lang="en-US" sz="36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 model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733C731-5186-4846-9AEE-5AF545CF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F32A-1B5B-B246-A41D-830ACC4981EE}" type="slidenum">
              <a:rPr lang="en-US" smtClean="0"/>
              <a:t>10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2575AC-ED51-74B7-0CAE-37097F9B564A}"/>
              </a:ext>
            </a:extLst>
          </p:cNvPr>
          <p:cNvSpPr txBox="1"/>
          <p:nvPr/>
        </p:nvSpPr>
        <p:spPr>
          <a:xfrm>
            <a:off x="838200" y="974036"/>
            <a:ext cx="473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F5A1AB7-D09C-C588-1986-B8426B5B8514}"/>
              </a:ext>
            </a:extLst>
          </p:cNvPr>
          <p:cNvSpPr txBox="1"/>
          <p:nvPr/>
        </p:nvSpPr>
        <p:spPr>
          <a:xfrm>
            <a:off x="399985" y="932935"/>
            <a:ext cx="1139202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Yang Chen-Ning &amp; Lee Tsung-Dao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(1952, 1954):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Lee-Yang Zeros:</a:t>
            </a:r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phase transitions can be described by zeroes of the complex partition function “pinching” the real</a:t>
            </a:r>
            <a:b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line in the infinite volume limit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 model-Lattice Gas mapping: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through a variable transformation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equivalence of statistical ensembles (canonical </a:t>
            </a:r>
            <a:r>
              <a:rPr lang="en-US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/grand canonical Lattice Gas)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constructive proof of ferromagnetic/gas-liquid transition 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universality class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EF80E8-CD71-660F-7A54-83AA72783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901787"/>
            <a:ext cx="10406886" cy="340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980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612"/>
    </mc:Choice>
    <mc:Fallback>
      <p:transition spd="slow" advTm="200612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BAAD-213D-1E41-9FAB-37D4BBF5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7787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Introduction to the </a:t>
            </a:r>
            <a:r>
              <a:rPr lang="en-US" sz="36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 model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733C731-5186-4846-9AEE-5AF545CF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F32A-1B5B-B246-A41D-830ACC4981EE}" type="slidenum">
              <a:rPr lang="en-US" smtClean="0"/>
              <a:t>11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2575AC-ED51-74B7-0CAE-37097F9B564A}"/>
              </a:ext>
            </a:extLst>
          </p:cNvPr>
          <p:cNvSpPr txBox="1"/>
          <p:nvPr/>
        </p:nvSpPr>
        <p:spPr>
          <a:xfrm>
            <a:off x="838200" y="974036"/>
            <a:ext cx="473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F5A1AB7-D09C-C588-1986-B8426B5B8514}"/>
              </a:ext>
            </a:extLst>
          </p:cNvPr>
          <p:cNvSpPr txBox="1"/>
          <p:nvPr/>
        </p:nvSpPr>
        <p:spPr>
          <a:xfrm>
            <a:off x="399985" y="932935"/>
            <a:ext cx="1139202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Yang Chen-Ning &amp; Lee Tsung-Dao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(1952, 1954):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Lee-Yang Zeros:</a:t>
            </a:r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phase transitions can be described by zeroes of the complex partition function “pinching” the real</a:t>
            </a:r>
            <a:b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line in the infinite volume limit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 model-Lattice Gas mapping: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through a variable transformation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equivalence of statistical ensembles (canonical </a:t>
            </a:r>
            <a:r>
              <a:rPr lang="en-US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/grand canonical Lattice Gas)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7030A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constructive proof of ferromagnetic/gas-liquid transition </a:t>
            </a:r>
            <a:r>
              <a:rPr lang="en-US" b="1" dirty="0">
                <a:solidFill>
                  <a:srgbClr val="7030A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universality class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EF80E8-CD71-660F-7A54-83AA72783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26" y="2840005"/>
            <a:ext cx="6662051" cy="21768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569B02-20F3-E93D-D562-F40DDF05C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118" y="5325161"/>
            <a:ext cx="5012550" cy="13963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430EE1-B60C-CDDF-76C5-B36A8CA158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8973" y="2987953"/>
            <a:ext cx="1714958" cy="2798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80D402-84C3-543D-36F7-6C57682566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1813" y="2987954"/>
            <a:ext cx="1223639" cy="2794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AD6DE2-A285-9B6E-C6AD-1C1709C8D9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4576" y="3525206"/>
            <a:ext cx="3651109" cy="7722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55880D-29BF-D871-1908-54ECD5F526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58300" y="4298372"/>
            <a:ext cx="2894370" cy="254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191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612"/>
    </mc:Choice>
    <mc:Fallback>
      <p:transition spd="slow" advTm="200612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BAAD-213D-1E41-9FAB-37D4BBF5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7787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Introduction to the </a:t>
            </a:r>
            <a:r>
              <a:rPr lang="en-US" sz="36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 model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733C731-5186-4846-9AEE-5AF545CF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F32A-1B5B-B246-A41D-830ACC4981EE}" type="slidenum">
              <a:rPr lang="en-US" smtClean="0"/>
              <a:t>12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2575AC-ED51-74B7-0CAE-37097F9B564A}"/>
              </a:ext>
            </a:extLst>
          </p:cNvPr>
          <p:cNvSpPr txBox="1"/>
          <p:nvPr/>
        </p:nvSpPr>
        <p:spPr>
          <a:xfrm>
            <a:off x="838200" y="974036"/>
            <a:ext cx="473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F5A1AB7-D09C-C588-1986-B8426B5B8514}"/>
              </a:ext>
            </a:extLst>
          </p:cNvPr>
          <p:cNvSpPr txBox="1"/>
          <p:nvPr/>
        </p:nvSpPr>
        <p:spPr>
          <a:xfrm>
            <a:off x="399985" y="932935"/>
            <a:ext cx="1139202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Yang Chen-Ning &amp; Lee Tsung-Dao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(1952, 1954):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Lee-Yang Zeros:</a:t>
            </a:r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phase transitions can be described by zeroes of the complex partition function “pinching” the real</a:t>
            </a:r>
            <a:b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line in the infinite volume limit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 model-Lattice Gas mapping: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through a variable transformation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equivalence of statistical ensembles (canonical </a:t>
            </a:r>
            <a:r>
              <a:rPr lang="en-US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/grand canonical Lattice Gas)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7030A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constructive proof of ferromagnetic/gas-liquid transition </a:t>
            </a:r>
            <a:r>
              <a:rPr lang="en-US" b="1" dirty="0">
                <a:solidFill>
                  <a:srgbClr val="7030A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universality class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EF80E8-CD71-660F-7A54-83AA72783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26" y="2840005"/>
            <a:ext cx="6662051" cy="21768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569B02-20F3-E93D-D562-F40DDF05C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118" y="5325161"/>
            <a:ext cx="5012550" cy="13963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430EE1-B60C-CDDF-76C5-B36A8CA158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8973" y="2987953"/>
            <a:ext cx="1714958" cy="2798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80D402-84C3-543D-36F7-6C57682566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1813" y="2987954"/>
            <a:ext cx="1223639" cy="2794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AD6DE2-A285-9B6E-C6AD-1C1709C8D9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4576" y="3525206"/>
            <a:ext cx="3651109" cy="7722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55880D-29BF-D871-1908-54ECD5F526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58300" y="4298372"/>
            <a:ext cx="2894370" cy="25439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6A013AC-370D-9E9F-0D49-C7D9D177618A}"/>
              </a:ext>
            </a:extLst>
          </p:cNvPr>
          <p:cNvSpPr txBox="1"/>
          <p:nvPr/>
        </p:nvSpPr>
        <p:spPr>
          <a:xfrm>
            <a:off x="8831450" y="5135371"/>
            <a:ext cx="288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(the atom of interaction)</a:t>
            </a:r>
          </a:p>
        </p:txBody>
      </p:sp>
    </p:spTree>
    <p:extLst>
      <p:ext uri="{BB962C8B-B14F-4D97-AF65-F5344CB8AC3E}">
        <p14:creationId xmlns:p14="http://schemas.microsoft.com/office/powerpoint/2010/main" val="2270745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612"/>
    </mc:Choice>
    <mc:Fallback>
      <p:transition spd="slow" advTm="200612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BAAD-213D-1E41-9FAB-37D4BBF5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7787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Introduction to the </a:t>
            </a:r>
            <a:r>
              <a:rPr lang="en-US" sz="36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 model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733C731-5186-4846-9AEE-5AF545CF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F32A-1B5B-B246-A41D-830ACC4981EE}" type="slidenum">
              <a:rPr lang="en-US" smtClean="0"/>
              <a:t>13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2575AC-ED51-74B7-0CAE-37097F9B564A}"/>
              </a:ext>
            </a:extLst>
          </p:cNvPr>
          <p:cNvSpPr txBox="1"/>
          <p:nvPr/>
        </p:nvSpPr>
        <p:spPr>
          <a:xfrm>
            <a:off x="838200" y="974036"/>
            <a:ext cx="473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F5A1AB7-D09C-C588-1986-B8426B5B8514}"/>
              </a:ext>
            </a:extLst>
          </p:cNvPr>
          <p:cNvSpPr txBox="1"/>
          <p:nvPr/>
        </p:nvSpPr>
        <p:spPr>
          <a:xfrm>
            <a:off x="399985" y="932935"/>
            <a:ext cx="1139202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Yang Chen-Ning &amp; Lee Tsung-Dao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(1952, 1954):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Lee-Yang Zeros:</a:t>
            </a:r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phase transitions can be described by zeroes of the complex partition function “pinching” the real</a:t>
            </a:r>
            <a:b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line in the infinite volume limit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 model-Lattice Gas mapping: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through a variable transformation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equivalence of statistical ensembles (canonical </a:t>
            </a:r>
            <a:r>
              <a:rPr lang="en-US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/grand canonical Lattice Gas)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7030A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constructive proof of ferromagnetic/gas-liquid transition </a:t>
            </a:r>
            <a:r>
              <a:rPr lang="en-US" b="1" dirty="0">
                <a:solidFill>
                  <a:srgbClr val="7030A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universality class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EF80E8-CD71-660F-7A54-83AA72783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26" y="2840005"/>
            <a:ext cx="6662051" cy="21768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569B02-20F3-E93D-D562-F40DDF05C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118" y="5325161"/>
            <a:ext cx="5012550" cy="13963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430EE1-B60C-CDDF-76C5-B36A8CA158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8973" y="2987953"/>
            <a:ext cx="1714958" cy="2798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80D402-84C3-543D-36F7-6C57682566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1813" y="2987954"/>
            <a:ext cx="1223639" cy="2794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AD6DE2-A285-9B6E-C6AD-1C1709C8D9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4576" y="3525206"/>
            <a:ext cx="3651109" cy="7722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42D10E-566E-1F3C-E3D3-356B033240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5732" y="4814806"/>
            <a:ext cx="2376892" cy="111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730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612"/>
    </mc:Choice>
    <mc:Fallback>
      <p:transition spd="slow" advTm="200612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BAAD-213D-1E41-9FAB-37D4BBF5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7787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Introduction to the </a:t>
            </a:r>
            <a:r>
              <a:rPr lang="en-US" sz="36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 model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733C731-5186-4846-9AEE-5AF545CF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F32A-1B5B-B246-A41D-830ACC4981EE}" type="slidenum">
              <a:rPr lang="en-US" smtClean="0"/>
              <a:t>14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2575AC-ED51-74B7-0CAE-37097F9B564A}"/>
              </a:ext>
            </a:extLst>
          </p:cNvPr>
          <p:cNvSpPr txBox="1"/>
          <p:nvPr/>
        </p:nvSpPr>
        <p:spPr>
          <a:xfrm>
            <a:off x="838200" y="974036"/>
            <a:ext cx="473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F5A1AB7-D09C-C588-1986-B8426B5B8514}"/>
              </a:ext>
            </a:extLst>
          </p:cNvPr>
          <p:cNvSpPr txBox="1"/>
          <p:nvPr/>
        </p:nvSpPr>
        <p:spPr>
          <a:xfrm>
            <a:off x="399985" y="932935"/>
            <a:ext cx="1139202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Yang Chen-Ning &amp; Lee Tsung-Dao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(1952, 1954):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Lee-Yang Zeros:</a:t>
            </a:r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phase transitions can be described by zeroes of the complex partition function “pinching” the real</a:t>
            </a:r>
            <a:b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line in the infinite volume limit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 model-Lattice Gas mapping: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through a variable transformation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equivalence of statistical ensembles (canonical </a:t>
            </a:r>
            <a:r>
              <a:rPr lang="en-US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/grand canonical Lattice Gas)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7030A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constructive proof of ferromagnetic/gas-liquid transition </a:t>
            </a:r>
            <a:r>
              <a:rPr lang="en-US" b="1" dirty="0">
                <a:solidFill>
                  <a:srgbClr val="7030A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universality class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EF80E8-CD71-660F-7A54-83AA72783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26" y="2840005"/>
            <a:ext cx="6662051" cy="21768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569B02-20F3-E93D-D562-F40DDF05C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118" y="5325161"/>
            <a:ext cx="5012550" cy="13963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430EE1-B60C-CDDF-76C5-B36A8CA158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8973" y="2987953"/>
            <a:ext cx="1714958" cy="2798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80D402-84C3-543D-36F7-6C57682566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1813" y="2987954"/>
            <a:ext cx="1223639" cy="2794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AD6DE2-A285-9B6E-C6AD-1C1709C8D9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4576" y="3525206"/>
            <a:ext cx="3651109" cy="7722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E5443F-1694-23CB-5E42-708539BC1A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5558" y="4664622"/>
            <a:ext cx="2492594" cy="194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827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612"/>
    </mc:Choice>
    <mc:Fallback>
      <p:transition spd="slow" advTm="200612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BAAD-213D-1E41-9FAB-37D4BBF5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7787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Introduction to the </a:t>
            </a:r>
            <a:r>
              <a:rPr lang="en-US" sz="36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 model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733C731-5186-4846-9AEE-5AF545CF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F32A-1B5B-B246-A41D-830ACC4981EE}" type="slidenum">
              <a:rPr lang="en-US" smtClean="0"/>
              <a:t>15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2575AC-ED51-74B7-0CAE-37097F9B564A}"/>
              </a:ext>
            </a:extLst>
          </p:cNvPr>
          <p:cNvSpPr txBox="1"/>
          <p:nvPr/>
        </p:nvSpPr>
        <p:spPr>
          <a:xfrm>
            <a:off x="838200" y="974036"/>
            <a:ext cx="473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F5A1AB7-D09C-C588-1986-B8426B5B8514}"/>
              </a:ext>
            </a:extLst>
          </p:cNvPr>
          <p:cNvSpPr txBox="1"/>
          <p:nvPr/>
        </p:nvSpPr>
        <p:spPr>
          <a:xfrm>
            <a:off x="399985" y="932935"/>
            <a:ext cx="1139202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Yang Chen-Ning &amp; Lee Tsung-Dao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(1952, 1954):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Lee-Yang Zeros:</a:t>
            </a:r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phase transitions can be described by zeroes of the complex partition function “pinching” the real</a:t>
            </a:r>
            <a:b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line in the infinite volume limit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 model-Lattice Gas mapping: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through a variable transformation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equivalence of statistical ensembles (canonical </a:t>
            </a:r>
            <a:r>
              <a:rPr lang="en-US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/grand canonical Lattice Gas)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7030A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constructive proof of ferromagnetic/gas-liquid transition </a:t>
            </a:r>
            <a:r>
              <a:rPr lang="en-US" b="1" dirty="0">
                <a:solidFill>
                  <a:srgbClr val="7030A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universality class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EF80E8-CD71-660F-7A54-83AA72783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26" y="2840005"/>
            <a:ext cx="6662051" cy="21768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569B02-20F3-E93D-D562-F40DDF05C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118" y="5325161"/>
            <a:ext cx="5012550" cy="13963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430EE1-B60C-CDDF-76C5-B36A8CA158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8973" y="2987953"/>
            <a:ext cx="1714958" cy="2798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80D402-84C3-543D-36F7-6C57682566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1813" y="2987954"/>
            <a:ext cx="1223639" cy="2794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AD6DE2-A285-9B6E-C6AD-1C1709C8D9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4576" y="3525206"/>
            <a:ext cx="3651109" cy="7722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2F509A5-DACB-190B-8AB7-DDBF49FE18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0600" y="4283191"/>
            <a:ext cx="2423984" cy="257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604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612"/>
    </mc:Choice>
    <mc:Fallback>
      <p:transition spd="slow" advTm="200612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BAAD-213D-1E41-9FAB-37D4BBF5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7787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Introduction to the </a:t>
            </a:r>
            <a:r>
              <a:rPr lang="en-US" sz="36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 model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733C731-5186-4846-9AEE-5AF545CF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F32A-1B5B-B246-A41D-830ACC4981EE}" type="slidenum">
              <a:rPr lang="en-US" smtClean="0"/>
              <a:t>16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2575AC-ED51-74B7-0CAE-37097F9B564A}"/>
              </a:ext>
            </a:extLst>
          </p:cNvPr>
          <p:cNvSpPr txBox="1"/>
          <p:nvPr/>
        </p:nvSpPr>
        <p:spPr>
          <a:xfrm>
            <a:off x="838200" y="974036"/>
            <a:ext cx="473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F5A1AB7-D09C-C588-1986-B8426B5B8514}"/>
              </a:ext>
            </a:extLst>
          </p:cNvPr>
          <p:cNvSpPr txBox="1"/>
          <p:nvPr/>
        </p:nvSpPr>
        <p:spPr>
          <a:xfrm>
            <a:off x="399985" y="932935"/>
            <a:ext cx="1139202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Yang Chen-Ning &amp; Lee Tsung-Dao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(1952, 1954):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Lee-Yang Zeros:</a:t>
            </a:r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 phase transitions can be described by zeroes of the complex partition function “pinching” the real</a:t>
            </a:r>
            <a:b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line in the infinite volume limit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 model-Lattice Gas mapping: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through a variable transformation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equivalence of statistical ensembles (canonical </a:t>
            </a:r>
            <a:r>
              <a:rPr lang="en-US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/grand canonical Lattice Gas)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7030A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constructive proof of ferromagnetic/gas-liquid transition </a:t>
            </a:r>
            <a:r>
              <a:rPr lang="en-US" b="1" dirty="0">
                <a:solidFill>
                  <a:srgbClr val="7030A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universality class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EF80E8-CD71-660F-7A54-83AA72783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26" y="2840005"/>
            <a:ext cx="6662051" cy="21768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569B02-20F3-E93D-D562-F40DDF05C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118" y="5325161"/>
            <a:ext cx="5012550" cy="13963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430EE1-B60C-CDDF-76C5-B36A8CA158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8973" y="2987953"/>
            <a:ext cx="1714958" cy="2798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80D402-84C3-543D-36F7-6C57682566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1813" y="2987954"/>
            <a:ext cx="1223639" cy="2794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AD6DE2-A285-9B6E-C6AD-1C1709C8D9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4576" y="3525206"/>
            <a:ext cx="3651109" cy="7722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2F509A5-DACB-190B-8AB7-DDBF49FE18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0600" y="4283191"/>
            <a:ext cx="2423984" cy="257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466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612"/>
    </mc:Choice>
    <mc:Fallback>
      <p:transition spd="slow" advTm="200612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03E800-3220-CAB2-4590-5F1596EF2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9568" y="-1"/>
            <a:ext cx="6894917" cy="736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681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BAAD-213D-1E41-9FAB-37D4BBF5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7787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Why choosing the </a:t>
            </a:r>
            <a:r>
              <a:rPr lang="en-US" sz="36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 model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733C731-5186-4846-9AEE-5AF545CF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F32A-1B5B-B246-A41D-830ACC4981EE}" type="slidenum">
              <a:rPr lang="en-US" smtClean="0"/>
              <a:t>18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2575AC-ED51-74B7-0CAE-37097F9B564A}"/>
              </a:ext>
            </a:extLst>
          </p:cNvPr>
          <p:cNvSpPr txBox="1"/>
          <p:nvPr/>
        </p:nvSpPr>
        <p:spPr>
          <a:xfrm>
            <a:off x="183292" y="1237380"/>
            <a:ext cx="1186454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200" dirty="0">
                <a:latin typeface="Baskerville" panose="02020502070401020303" pitchFamily="18" charset="0"/>
                <a:ea typeface="Baskerville" panose="02020502070401020303" pitchFamily="18" charset="0"/>
              </a:rPr>
              <a:t>It is intrinsically a model for a multi-phase system displaying the correct stability/metastability properties below the critical point</a:t>
            </a:r>
            <a:br>
              <a:rPr lang="en-US" sz="2200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endParaRPr lang="en-US" sz="2200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200" dirty="0">
                <a:latin typeface="Baskerville" panose="02020502070401020303" pitchFamily="18" charset="0"/>
                <a:ea typeface="Baskerville" panose="02020502070401020303" pitchFamily="18" charset="0"/>
              </a:rPr>
              <a:t>In three dimensions the critical exponents are compatible with experiments – not mean-field!</a:t>
            </a:r>
          </a:p>
          <a:p>
            <a:pPr marL="342900" indent="-342900">
              <a:buFont typeface="+mj-lt"/>
              <a:buAutoNum type="arabicPeriod"/>
            </a:pPr>
            <a:endParaRPr lang="en-US" sz="2200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200" dirty="0">
                <a:latin typeface="Baskerville" panose="02020502070401020303" pitchFamily="18" charset="0"/>
                <a:ea typeface="Baskerville" panose="02020502070401020303" pitchFamily="18" charset="0"/>
              </a:rPr>
              <a:t>The analytical solution in two dimensions (with zero external field) offers a great benchmark </a:t>
            </a:r>
            <a:br>
              <a:rPr lang="en-US" sz="2200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sz="2200" dirty="0">
                <a:latin typeface="Baskerville" panose="02020502070401020303" pitchFamily="18" charset="0"/>
                <a:ea typeface="Baskerville" panose="02020502070401020303" pitchFamily="18" charset="0"/>
              </a:rPr>
              <a:t>for the simulations</a:t>
            </a:r>
            <a:br>
              <a:rPr lang="en-US" sz="2200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endParaRPr lang="en-US" sz="2200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200" dirty="0">
                <a:latin typeface="Baskerville" panose="02020502070401020303" pitchFamily="18" charset="0"/>
                <a:ea typeface="Baskerville" panose="02020502070401020303" pitchFamily="18" charset="0"/>
              </a:rPr>
              <a:t>Very low computational cost</a:t>
            </a:r>
            <a:br>
              <a:rPr lang="en-US" sz="2200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endParaRPr lang="en-US" sz="2200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200" dirty="0">
                <a:latin typeface="Baskerville" panose="02020502070401020303" pitchFamily="18" charset="0"/>
                <a:ea typeface="Baskerville" panose="02020502070401020303" pitchFamily="18" charset="0"/>
              </a:rPr>
              <a:t>Much literature for massive parallel implementations in order to simulate very large domains</a:t>
            </a:r>
          </a:p>
          <a:p>
            <a:pPr marL="342900" indent="-342900">
              <a:buFont typeface="+mj-lt"/>
              <a:buAutoNum type="arabicPeriod"/>
            </a:pPr>
            <a:endParaRPr lang="en-US" sz="2200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200" dirty="0">
                <a:latin typeface="Baskerville" panose="02020502070401020303" pitchFamily="18" charset="0"/>
                <a:ea typeface="Baskerville" panose="02020502070401020303" pitchFamily="18" charset="0"/>
              </a:rPr>
              <a:t>It is easy to simulate a number of different conditions and study the coarse-graining properties</a:t>
            </a:r>
          </a:p>
        </p:txBody>
      </p:sp>
    </p:spTree>
    <p:extLst>
      <p:ext uri="{BB962C8B-B14F-4D97-AF65-F5344CB8AC3E}">
        <p14:creationId xmlns:p14="http://schemas.microsoft.com/office/powerpoint/2010/main" val="2225994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612"/>
    </mc:Choice>
    <mc:Fallback>
      <p:transition spd="slow" advTm="200612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BAAD-213D-1E41-9FAB-37D4BBF5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77874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Baskerville" panose="02020502070401020303" pitchFamily="18" charset="0"/>
                <a:ea typeface="Baskerville" panose="02020502070401020303" pitchFamily="18" charset="0"/>
              </a:rPr>
              <a:t>Definition of the Distinguishable </a:t>
            </a:r>
            <a:r>
              <a:rPr lang="en-US" sz="40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sz="4000" dirty="0">
                <a:latin typeface="Baskerville" panose="02020502070401020303" pitchFamily="18" charset="0"/>
                <a:ea typeface="Baskerville" panose="02020502070401020303" pitchFamily="18" charset="0"/>
              </a:rPr>
              <a:t> model (</a:t>
            </a:r>
            <a:r>
              <a:rPr lang="en-US" sz="40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DIMod</a:t>
            </a:r>
            <a:r>
              <a:rPr lang="en-US" sz="4000" dirty="0">
                <a:latin typeface="Baskerville" panose="02020502070401020303" pitchFamily="18" charset="0"/>
                <a:ea typeface="Baskerville" panose="02020502070401020303" pitchFamily="18" charset="0"/>
              </a:rPr>
              <a:t>)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733C731-5186-4846-9AEE-5AF545CF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F32A-1B5B-B246-A41D-830ACC4981EE}" type="slidenum">
              <a:rPr lang="en-US" smtClean="0"/>
              <a:t>19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708243-BBB4-C450-A160-AD93DEEAB623}"/>
              </a:ext>
            </a:extLst>
          </p:cNvPr>
          <p:cNvSpPr txBox="1"/>
          <p:nvPr/>
        </p:nvSpPr>
        <p:spPr>
          <a:xfrm>
            <a:off x="626166" y="1043610"/>
            <a:ext cx="90631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In order to apply the MD-LB approach [1] we need to introduce distinguishable particles [2]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We introduce particle labels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Empty sites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The occupation number: function of the label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93C664-ABD7-C256-463D-934A0A80B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628" y="2528125"/>
            <a:ext cx="4679092" cy="7937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B7468E-E290-5CBE-75AB-A7CE0CDB6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990" y="1454303"/>
            <a:ext cx="184150" cy="152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7889EC-0F86-C4A7-82F2-3596B55D32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9631" y="1674665"/>
            <a:ext cx="669496" cy="2208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7FDE3A-CF3B-5738-9739-75558EF4E1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6898" y="2552839"/>
            <a:ext cx="4017826" cy="7778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C3FCBE-6E3E-12EF-946E-8D26C5155C5F}"/>
              </a:ext>
            </a:extLst>
          </p:cNvPr>
          <p:cNvSpPr txBox="1"/>
          <p:nvPr/>
        </p:nvSpPr>
        <p:spPr>
          <a:xfrm>
            <a:off x="165784" y="6033184"/>
            <a:ext cx="66213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[1] M. Reza </a:t>
            </a:r>
            <a:r>
              <a:rPr lang="en-US" dirty="0" err="1">
                <a:latin typeface="Baskerville" panose="02020502070401020303" pitchFamily="18" charset="0"/>
                <a:ea typeface="Baskerville" panose="02020502070401020303" pitchFamily="18" charset="0"/>
              </a:rPr>
              <a:t>Parsa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and Alexander J. Wagner – PRE 96, 013314 (2017)</a:t>
            </a:r>
            <a:b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[2] Ling-Han Zhang and Chi-Hang Lam – PRB 95, 184202 (2017)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66D96C-C1F4-EEBD-3A27-4A11FC3BA8D9}"/>
              </a:ext>
            </a:extLst>
          </p:cNvPr>
          <p:cNvSpPr txBox="1"/>
          <p:nvPr/>
        </p:nvSpPr>
        <p:spPr>
          <a:xfrm>
            <a:off x="626166" y="3698117"/>
            <a:ext cx="769242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Kinetic – Kawasaki dynamics – Tunable distinguishable collisions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Particle-particle swap probability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Select a random site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If occupied select a random direction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If neighbor is empty evaluate         and swap if possible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If neighbor is occupied draw a random number and compare with 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Swap labels if possible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D994C6F-9CF4-6E5C-AE2F-EE0098BA9F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649" y="4884561"/>
            <a:ext cx="409695" cy="19406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C9FAE3-104D-B75D-8544-F9FBFFAA20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7617" y="4030576"/>
            <a:ext cx="1002351" cy="2522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D49C0AF-5FC5-8AE2-A1C1-30E03D103C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81418" y="5192240"/>
            <a:ext cx="284081" cy="19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74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612"/>
    </mc:Choice>
    <mc:Fallback>
      <p:transition spd="slow" advTm="200612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BAAD-213D-1E41-9FAB-37D4BBF5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77874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Baskerville" panose="02020502070401020303" pitchFamily="18" charset="0"/>
                <a:ea typeface="Baskerville" panose="02020502070401020303" pitchFamily="18" charset="0"/>
              </a:rPr>
              <a:t>Definition of the Distinguishable </a:t>
            </a:r>
            <a:r>
              <a:rPr lang="en-US" sz="40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sz="4000" dirty="0">
                <a:latin typeface="Baskerville" panose="02020502070401020303" pitchFamily="18" charset="0"/>
                <a:ea typeface="Baskerville" panose="02020502070401020303" pitchFamily="18" charset="0"/>
              </a:rPr>
              <a:t> model (</a:t>
            </a:r>
            <a:r>
              <a:rPr lang="en-US" sz="40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DIMod</a:t>
            </a:r>
            <a:r>
              <a:rPr lang="en-US" sz="4000" dirty="0">
                <a:latin typeface="Baskerville" panose="02020502070401020303" pitchFamily="18" charset="0"/>
                <a:ea typeface="Baskerville" panose="02020502070401020303" pitchFamily="18" charset="0"/>
              </a:rPr>
              <a:t>)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733C731-5186-4846-9AEE-5AF545CF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F32A-1B5B-B246-A41D-830ACC4981EE}" type="slidenum">
              <a:rPr lang="en-US" smtClean="0"/>
              <a:t>20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708243-BBB4-C450-A160-AD93DEEAB623}"/>
              </a:ext>
            </a:extLst>
          </p:cNvPr>
          <p:cNvSpPr txBox="1"/>
          <p:nvPr/>
        </p:nvSpPr>
        <p:spPr>
          <a:xfrm>
            <a:off x="626166" y="1043610"/>
            <a:ext cx="90631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In order to apply the MD-LB approach [1] we need to introduce distinguishable particles [2]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We introduce particle labels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Empty sites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The occupation number: function of the label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93C664-ABD7-C256-463D-934A0A80B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628" y="2528125"/>
            <a:ext cx="4679092" cy="7937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B7468E-E290-5CBE-75AB-A7CE0CDB6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990" y="1454303"/>
            <a:ext cx="184150" cy="152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7889EC-0F86-C4A7-82F2-3596B55D32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9631" y="1674665"/>
            <a:ext cx="669496" cy="2208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7FDE3A-CF3B-5738-9739-75558EF4E1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6898" y="2552839"/>
            <a:ext cx="4017826" cy="7778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C3FCBE-6E3E-12EF-946E-8D26C5155C5F}"/>
              </a:ext>
            </a:extLst>
          </p:cNvPr>
          <p:cNvSpPr txBox="1"/>
          <p:nvPr/>
        </p:nvSpPr>
        <p:spPr>
          <a:xfrm>
            <a:off x="165784" y="6033184"/>
            <a:ext cx="66213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[1] M. Reza </a:t>
            </a:r>
            <a:r>
              <a:rPr lang="en-US" dirty="0" err="1">
                <a:latin typeface="Baskerville" panose="02020502070401020303" pitchFamily="18" charset="0"/>
                <a:ea typeface="Baskerville" panose="02020502070401020303" pitchFamily="18" charset="0"/>
              </a:rPr>
              <a:t>Parsa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and Alexander J. Wagner – PRE 96, 013314 (2017)</a:t>
            </a:r>
            <a:b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[2] Ling-Han Zhang and Chi-Hang Lam – PRB 95, 184202 (2017)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E236593-74B0-4EBD-14E3-CB1A32D2DC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397" y="3473805"/>
            <a:ext cx="2758470" cy="19020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BB46F57-2BE3-A581-0F53-0093AD58A0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865" y="3473805"/>
            <a:ext cx="2632864" cy="199792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6CC8810-DF17-8D6D-F213-DACD419CC852}"/>
              </a:ext>
            </a:extLst>
          </p:cNvPr>
          <p:cNvSpPr txBox="1"/>
          <p:nvPr/>
        </p:nvSpPr>
        <p:spPr>
          <a:xfrm>
            <a:off x="503718" y="5476486"/>
            <a:ext cx="2639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askerville" panose="02020502070401020303" pitchFamily="18" charset="0"/>
                <a:ea typeface="Baskerville" panose="02020502070401020303" pitchFamily="18" charset="0"/>
              </a:rPr>
              <a:t>Particle-void exchange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E15683-9E89-616F-B18D-6CDD20613B31}"/>
              </a:ext>
            </a:extLst>
          </p:cNvPr>
          <p:cNvSpPr txBox="1"/>
          <p:nvPr/>
        </p:nvSpPr>
        <p:spPr>
          <a:xfrm>
            <a:off x="6829889" y="5551836"/>
            <a:ext cx="3026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Particle-particle exchange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F9A9561-F0B3-D35A-0073-3DEB016C0D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32885" y="3728490"/>
            <a:ext cx="1699397" cy="27338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1B09DDB-9A17-6B2A-5E63-995C485AB9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27174" y="4265409"/>
            <a:ext cx="2740585" cy="28610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4DA73BD-70F4-2C00-D42C-528FF3982F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82200" y="3753877"/>
            <a:ext cx="977872" cy="22260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2BB6D8A-793C-E69E-167D-AB53252DCA6E}"/>
              </a:ext>
            </a:extLst>
          </p:cNvPr>
          <p:cNvSpPr txBox="1"/>
          <p:nvPr/>
        </p:nvSpPr>
        <p:spPr>
          <a:xfrm>
            <a:off x="9689353" y="4118109"/>
            <a:ext cx="23058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Only swap probability </a:t>
            </a:r>
            <a:b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matters</a:t>
            </a:r>
          </a:p>
        </p:txBody>
      </p:sp>
    </p:spTree>
    <p:extLst>
      <p:ext uri="{BB962C8B-B14F-4D97-AF65-F5344CB8AC3E}">
        <p14:creationId xmlns:p14="http://schemas.microsoft.com/office/powerpoint/2010/main" val="1732263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612"/>
    </mc:Choice>
    <mc:Fallback>
      <p:transition spd="slow" advTm="200612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BAAD-213D-1E41-9FAB-37D4BBF5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77874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Baskerville" panose="02020502070401020303" pitchFamily="18" charset="0"/>
                <a:ea typeface="Baskerville" panose="02020502070401020303" pitchFamily="18" charset="0"/>
              </a:rPr>
              <a:t>Definition of the Distinguishable </a:t>
            </a:r>
            <a:r>
              <a:rPr lang="en-US" sz="40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Ising</a:t>
            </a:r>
            <a:r>
              <a:rPr lang="en-US" sz="4000" dirty="0">
                <a:latin typeface="Baskerville" panose="02020502070401020303" pitchFamily="18" charset="0"/>
                <a:ea typeface="Baskerville" panose="02020502070401020303" pitchFamily="18" charset="0"/>
              </a:rPr>
              <a:t> model (</a:t>
            </a:r>
            <a:r>
              <a:rPr lang="en-US" sz="40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DIMod</a:t>
            </a:r>
            <a:r>
              <a:rPr lang="en-US" sz="4000" dirty="0">
                <a:latin typeface="Baskerville" panose="02020502070401020303" pitchFamily="18" charset="0"/>
                <a:ea typeface="Baskerville" panose="02020502070401020303" pitchFamily="18" charset="0"/>
              </a:rPr>
              <a:t>)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733C731-5186-4846-9AEE-5AF545CF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F32A-1B5B-B246-A41D-830ACC4981EE}" type="slidenum">
              <a:rPr lang="en-US" smtClean="0"/>
              <a:t>21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708243-BBB4-C450-A160-AD93DEEAB623}"/>
              </a:ext>
            </a:extLst>
          </p:cNvPr>
          <p:cNvSpPr txBox="1"/>
          <p:nvPr/>
        </p:nvSpPr>
        <p:spPr>
          <a:xfrm>
            <a:off x="626166" y="1043610"/>
            <a:ext cx="90631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In order to apply the MD-LB approach [1] we need to introduce distinguishable particles [2]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We introduce particle labels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Empty sites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The occupation number: function of the label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93C664-ABD7-C256-463D-934A0A80B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628" y="2528125"/>
            <a:ext cx="4679092" cy="7937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B7468E-E290-5CBE-75AB-A7CE0CDB6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990" y="1454303"/>
            <a:ext cx="184150" cy="152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7889EC-0F86-C4A7-82F2-3596B55D32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9631" y="1674665"/>
            <a:ext cx="669496" cy="2208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7FDE3A-CF3B-5738-9739-75558EF4E1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6898" y="2552839"/>
            <a:ext cx="4017826" cy="7778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C3FCBE-6E3E-12EF-946E-8D26C5155C5F}"/>
              </a:ext>
            </a:extLst>
          </p:cNvPr>
          <p:cNvSpPr txBox="1"/>
          <p:nvPr/>
        </p:nvSpPr>
        <p:spPr>
          <a:xfrm>
            <a:off x="165784" y="6033184"/>
            <a:ext cx="66213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[1] M. Reza </a:t>
            </a:r>
            <a:r>
              <a:rPr lang="en-US" dirty="0" err="1">
                <a:latin typeface="Baskerville" panose="02020502070401020303" pitchFamily="18" charset="0"/>
                <a:ea typeface="Baskerville" panose="02020502070401020303" pitchFamily="18" charset="0"/>
              </a:rPr>
              <a:t>Parsa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 and Alexander J. Wagner – PRE 96, 013314 (2017)</a:t>
            </a:r>
            <a:b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[2] Ling-Han Zhang and Chi-Hang Lam – PRB 95, 184202 (2017)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BB46F57-2BE3-A581-0F53-0093AD58A0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1443" y="3473805"/>
            <a:ext cx="2632864" cy="199792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BE15683-9E89-616F-B18D-6CDD20613B31}"/>
              </a:ext>
            </a:extLst>
          </p:cNvPr>
          <p:cNvSpPr txBox="1"/>
          <p:nvPr/>
        </p:nvSpPr>
        <p:spPr>
          <a:xfrm>
            <a:off x="1516467" y="5551836"/>
            <a:ext cx="3026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Particle-particle exchange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4DA73BD-70F4-2C00-D42C-528FF3982F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8778" y="3753877"/>
            <a:ext cx="977872" cy="22260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2BB6D8A-793C-E69E-167D-AB53252DCA6E}"/>
              </a:ext>
            </a:extLst>
          </p:cNvPr>
          <p:cNvSpPr txBox="1"/>
          <p:nvPr/>
        </p:nvSpPr>
        <p:spPr>
          <a:xfrm>
            <a:off x="4375931" y="4118109"/>
            <a:ext cx="23058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Only swap probability </a:t>
            </a:r>
            <a:b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matters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4035316-0FF3-DF49-0066-4801CE9482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6898" y="3753877"/>
            <a:ext cx="848655" cy="26574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0066DC2-5FDF-6B7F-22D9-3DDE39E8781C}"/>
              </a:ext>
            </a:extLst>
          </p:cNvPr>
          <p:cNvSpPr txBox="1"/>
          <p:nvPr/>
        </p:nvSpPr>
        <p:spPr>
          <a:xfrm>
            <a:off x="8030932" y="3696451"/>
            <a:ext cx="42396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Particles represent a coarse-grained density </a:t>
            </a:r>
          </a:p>
          <a:p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and can compenetrate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6866201-C385-5DA2-8048-A442EF6602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96898" y="4926533"/>
            <a:ext cx="857222" cy="26573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90151A2-A790-BE05-EFDE-3AD2F6D8624E}"/>
              </a:ext>
            </a:extLst>
          </p:cNvPr>
          <p:cNvSpPr txBox="1"/>
          <p:nvPr/>
        </p:nvSpPr>
        <p:spPr>
          <a:xfrm>
            <a:off x="8030932" y="4869106"/>
            <a:ext cx="38936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Particles experience hard-core repulsion</a:t>
            </a:r>
          </a:p>
          <a:p>
            <a:endParaRPr lang="en-US" dirty="0">
              <a:solidFill>
                <a:srgbClr val="FF0000"/>
              </a:solidFill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419E9EB-70CF-C467-9B50-36D03761EC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49321" y="5874105"/>
            <a:ext cx="296231" cy="20365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9716F68-B213-E3A6-193C-3EEB7980962D}"/>
              </a:ext>
            </a:extLst>
          </p:cNvPr>
          <p:cNvSpPr txBox="1"/>
          <p:nvPr/>
        </p:nvSpPr>
        <p:spPr>
          <a:xfrm>
            <a:off x="8030932" y="5791268"/>
            <a:ext cx="3646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is a coarse-graining parameter!</a:t>
            </a:r>
          </a:p>
        </p:txBody>
      </p:sp>
    </p:spTree>
    <p:extLst>
      <p:ext uri="{BB962C8B-B14F-4D97-AF65-F5344CB8AC3E}">
        <p14:creationId xmlns:p14="http://schemas.microsoft.com/office/powerpoint/2010/main" val="1360534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612"/>
    </mc:Choice>
    <mc:Fallback>
      <p:transition spd="slow" advTm="200612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BAAD-213D-1E41-9FAB-37D4BBF5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77874"/>
          </a:xfrm>
        </p:spPr>
        <p:txBody>
          <a:bodyPr>
            <a:normAutofit/>
          </a:bodyPr>
          <a:lstStyle/>
          <a:p>
            <a:r>
              <a:rPr lang="en-US" sz="36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DIMod</a:t>
            </a:r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-Lattice Boltzmann: preliminary results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733C731-5186-4846-9AEE-5AF545CF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F32A-1B5B-B246-A41D-830ACC4981EE}" type="slidenum">
              <a:rPr lang="en-US" smtClean="0"/>
              <a:t>22</a:t>
            </a:fld>
            <a:endParaRPr lang="en-US"/>
          </a:p>
        </p:txBody>
      </p:sp>
      <p:pic>
        <p:nvPicPr>
          <p:cNvPr id="3" name="test" descr="test">
            <a:hlinkClick r:id="" action="ppaction://media"/>
            <a:extLst>
              <a:ext uri="{FF2B5EF4-FFF2-40B4-BE49-F238E27FC236}">
                <a16:creationId xmlns:a16="http://schemas.microsoft.com/office/drawing/2014/main" id="{3A8306D0-470B-B029-45E7-8E43F33B695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5765" y="1340712"/>
            <a:ext cx="5643099" cy="3762066"/>
          </a:xfrm>
          <a:prstGeom prst="rect">
            <a:avLst/>
          </a:prstGeom>
        </p:spPr>
      </p:pic>
      <p:pic>
        <p:nvPicPr>
          <p:cNvPr id="4" name="test_ps0.5" descr="test_ps0.5">
            <a:hlinkClick r:id="" action="ppaction://media"/>
            <a:extLst>
              <a:ext uri="{FF2B5EF4-FFF2-40B4-BE49-F238E27FC236}">
                <a16:creationId xmlns:a16="http://schemas.microsoft.com/office/drawing/2014/main" id="{177E1574-3314-5A8B-769F-6F292262950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29340" y="1340711"/>
            <a:ext cx="5643099" cy="37620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3FC4A5-8E42-8C93-63C9-9F0625BBDB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2010" y="5510555"/>
            <a:ext cx="936735" cy="2903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D488AF-1B46-69D3-D018-3A4E6F20F4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9551" y="5507909"/>
            <a:ext cx="1077097" cy="29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014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612"/>
    </mc:Choice>
    <mc:Fallback>
      <p:transition spd="slow" advTm="2006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32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3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1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BAAD-213D-1E41-9FAB-37D4BBF5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77874"/>
          </a:xfrm>
        </p:spPr>
        <p:txBody>
          <a:bodyPr>
            <a:normAutofit/>
          </a:bodyPr>
          <a:lstStyle/>
          <a:p>
            <a:r>
              <a:rPr lang="en-US" sz="36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DIMod</a:t>
            </a:r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-Lattice Boltzmann: preliminary results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733C731-5186-4846-9AEE-5AF545CF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F32A-1B5B-B246-A41D-830ACC4981EE}" type="slidenum">
              <a:rPr lang="en-US" smtClean="0"/>
              <a:t>23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3FC4A5-8E42-8C93-63C9-9F0625BBDB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2010" y="5510555"/>
            <a:ext cx="936735" cy="2903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D488AF-1B46-69D3-D018-3A4E6F20F4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9551" y="5507909"/>
            <a:ext cx="1077097" cy="293034"/>
          </a:xfrm>
          <a:prstGeom prst="rect">
            <a:avLst/>
          </a:prstGeom>
        </p:spPr>
      </p:pic>
      <p:pic>
        <p:nvPicPr>
          <p:cNvPr id="10" name="test_p" descr="test_p">
            <a:hlinkClick r:id="" action="ppaction://media"/>
            <a:extLst>
              <a:ext uri="{FF2B5EF4-FFF2-40B4-BE49-F238E27FC236}">
                <a16:creationId xmlns:a16="http://schemas.microsoft.com/office/drawing/2014/main" id="{BB2A7265-5D2D-32F6-309A-EEED432BBC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1100305"/>
            <a:ext cx="6152836" cy="4101890"/>
          </a:xfrm>
          <a:prstGeom prst="rect">
            <a:avLst/>
          </a:prstGeom>
        </p:spPr>
      </p:pic>
      <p:pic>
        <p:nvPicPr>
          <p:cNvPr id="11" name="test_p_ps0.5" descr="test_p_ps0.5">
            <a:hlinkClick r:id="" action="ppaction://media"/>
            <a:extLst>
              <a:ext uri="{FF2B5EF4-FFF2-40B4-BE49-F238E27FC236}">
                <a16:creationId xmlns:a16="http://schemas.microsoft.com/office/drawing/2014/main" id="{90CA6381-B522-B119-FC27-2F97B4928F1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39164" y="1100305"/>
            <a:ext cx="6152836" cy="410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443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612"/>
    </mc:Choice>
    <mc:Fallback>
      <p:transition spd="slow" advTm="2006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2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32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32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BAAD-213D-1E41-9FAB-37D4BBF5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77874"/>
          </a:xfrm>
        </p:spPr>
        <p:txBody>
          <a:bodyPr>
            <a:normAutofit/>
          </a:bodyPr>
          <a:lstStyle/>
          <a:p>
            <a:r>
              <a:rPr lang="en-US" sz="36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DIMod</a:t>
            </a:r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-Lattice Boltzmann: preliminary results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733C731-5186-4846-9AEE-5AF545CF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F32A-1B5B-B246-A41D-830ACC4981EE}" type="slidenum">
              <a:rPr lang="en-US" smtClean="0"/>
              <a:t>24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E5B7CF-2528-13CD-A1D5-330964AE8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5437" y="1402321"/>
            <a:ext cx="4706551" cy="6750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A01078-7EDF-4ADB-C811-E496B0E8F5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7" y="1402321"/>
            <a:ext cx="6030413" cy="47851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AE5C55D-7293-3196-966F-7E5561A64B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7410" y="2786277"/>
            <a:ext cx="1335590" cy="2470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DAA512F-ED72-A203-EBD9-87BDB15536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5437" y="2400173"/>
            <a:ext cx="2478530" cy="6633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9D22293-0C09-CD0A-D8C6-8632E7B2DC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3125" y="3583776"/>
            <a:ext cx="3001683" cy="66916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4D634D4-C4A9-6E2E-ED0A-5543C69C92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2277" y="2546725"/>
            <a:ext cx="1339711" cy="26195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DDB6AF9-0DF7-8929-9FDE-D96B253610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3775" y="4728180"/>
            <a:ext cx="5264628" cy="179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71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612"/>
    </mc:Choice>
    <mc:Fallback>
      <p:transition spd="slow" advTm="200612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BAAD-213D-1E41-9FAB-37D4BBF5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77874"/>
          </a:xfrm>
        </p:spPr>
        <p:txBody>
          <a:bodyPr>
            <a:normAutofit/>
          </a:bodyPr>
          <a:lstStyle/>
          <a:p>
            <a:r>
              <a:rPr lang="en-US" sz="36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DIMod</a:t>
            </a:r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-Lattice Boltzmann: preliminary results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733C731-5186-4846-9AEE-5AF545CF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F32A-1B5B-B246-A41D-830ACC4981EE}" type="slidenum">
              <a:rPr lang="en-US" smtClean="0"/>
              <a:t>25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E5B7CF-2528-13CD-A1D5-330964AE8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5437" y="1402321"/>
            <a:ext cx="4706551" cy="6750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DAA512F-ED72-A203-EBD9-87BDB1553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5437" y="2400173"/>
            <a:ext cx="2478530" cy="6633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9D22293-0C09-CD0A-D8C6-8632E7B2D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125" y="3583776"/>
            <a:ext cx="3001683" cy="66916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4D634D4-C4A9-6E2E-ED0A-5543C69C92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277" y="2546725"/>
            <a:ext cx="1339711" cy="26195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DDB6AF9-0DF7-8929-9FDE-D96B253610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3775" y="4728180"/>
            <a:ext cx="5264628" cy="17936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B3DE49D-0712-37FC-F25B-AAA16C2914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86" y="1402321"/>
            <a:ext cx="6030413" cy="47851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E5A7DE-E4F9-623F-F288-D4604D77A2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6067" y="2828594"/>
            <a:ext cx="1949450" cy="23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89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612"/>
    </mc:Choice>
    <mc:Fallback>
      <p:transition spd="slow" advTm="200612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BAAD-213D-1E41-9FAB-37D4BBF5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77874"/>
          </a:xfrm>
        </p:spPr>
        <p:txBody>
          <a:bodyPr>
            <a:normAutofit/>
          </a:bodyPr>
          <a:lstStyle/>
          <a:p>
            <a:r>
              <a:rPr lang="en-US" sz="36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DIMod</a:t>
            </a:r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-Lattice Boltzmann: preliminary results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733C731-5186-4846-9AEE-5AF545CF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F32A-1B5B-B246-A41D-830ACC4981EE}" type="slidenum">
              <a:rPr lang="en-US" smtClean="0"/>
              <a:t>26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889309-F16C-BBBC-26F6-05B01EB25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524" y="777536"/>
            <a:ext cx="3722208" cy="28671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23D57F-2C4D-DAE5-0F32-FF4493C2C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524" y="3990894"/>
            <a:ext cx="3722208" cy="28671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281341A-672D-3417-5A4A-7A8A9136DE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7706" y="844290"/>
            <a:ext cx="3722208" cy="28671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8B57671-B7C3-B9E6-D4CA-E43C17F6BE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7706" y="3990894"/>
            <a:ext cx="3722208" cy="286710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9A28B61-6E6B-5858-7139-731C3A5C5012}"/>
              </a:ext>
            </a:extLst>
          </p:cNvPr>
          <p:cNvSpPr txBox="1"/>
          <p:nvPr/>
        </p:nvSpPr>
        <p:spPr>
          <a:xfrm>
            <a:off x="8475389" y="1062681"/>
            <a:ext cx="360803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Good quantitative agreement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Finite-size effects at the beginning</a:t>
            </a:r>
            <a:b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and the end of the range</a:t>
            </a:r>
            <a:b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Need to simulate larger systems:</a:t>
            </a:r>
            <a:b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(coding issues in </a:t>
            </a:r>
            <a:r>
              <a:rPr lang="en-US" dirty="0" err="1">
                <a:latin typeface="Baskerville" panose="02020502070401020303" pitchFamily="18" charset="0"/>
                <a:ea typeface="Baskerville" panose="02020502070401020303" pitchFamily="18" charset="0"/>
              </a:rPr>
              <a:t>idea.deploy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97153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612"/>
    </mc:Choice>
    <mc:Fallback>
      <p:transition spd="slow" advTm="200612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BAAD-213D-1E41-9FAB-37D4BBF5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77874"/>
          </a:xfrm>
        </p:spPr>
        <p:txBody>
          <a:bodyPr>
            <a:normAutofit/>
          </a:bodyPr>
          <a:lstStyle/>
          <a:p>
            <a:r>
              <a:rPr lang="en-US" sz="36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DIMod</a:t>
            </a:r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-Lattice Boltzmann: preliminary results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733C731-5186-4846-9AEE-5AF545CF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F32A-1B5B-B246-A41D-830ACC4981EE}" type="slidenum">
              <a:rPr lang="en-US" smtClean="0"/>
              <a:t>27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C59235-C731-5855-54A4-C8649B10A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987" y="701247"/>
            <a:ext cx="3858126" cy="2971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89CAAD-4D6F-C5F3-C560-DFABA818FB22}"/>
              </a:ext>
            </a:extLst>
          </p:cNvPr>
          <p:cNvSpPr txBox="1"/>
          <p:nvPr/>
        </p:nvSpPr>
        <p:spPr>
          <a:xfrm>
            <a:off x="8475389" y="1062681"/>
            <a:ext cx="360803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Good quantitative agreement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Finite-size effects at the beginning</a:t>
            </a:r>
            <a:b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and the end of the range</a:t>
            </a:r>
            <a:b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Need to simulate larger systems:</a:t>
            </a:r>
            <a:b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(coding issues in </a:t>
            </a:r>
            <a:r>
              <a:rPr lang="en-US" dirty="0" err="1">
                <a:latin typeface="Baskerville" panose="02020502070401020303" pitchFamily="18" charset="0"/>
                <a:ea typeface="Baskerville" panose="02020502070401020303" pitchFamily="18" charset="0"/>
              </a:rPr>
              <a:t>idea.deploy</a:t>
            </a:r>
            <a: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430252-47E9-627D-8A29-704DCDAC0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986" y="3885616"/>
            <a:ext cx="3858127" cy="29718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08D376-1954-D976-B59E-A1C95F7FFF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065" y="718157"/>
            <a:ext cx="3814218" cy="29379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423365-EE0A-E7C3-9C7E-EEC63534E2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7065" y="3885616"/>
            <a:ext cx="3858126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743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612"/>
    </mc:Choice>
    <mc:Fallback>
      <p:transition spd="slow" advTm="200612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BAAD-213D-1E41-9FAB-37D4BBF5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7787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Baskerville" panose="02020502070401020303" pitchFamily="18" charset="0"/>
                <a:ea typeface="Baskerville" panose="02020502070401020303" pitchFamily="18" charset="0"/>
              </a:rPr>
              <a:t>What’s next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733C731-5186-4846-9AEE-5AF545CF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3F32A-1B5B-B246-A41D-830ACC4981EE}" type="slidenum">
              <a:rPr lang="en-US" smtClean="0"/>
              <a:t>28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283476-A5EC-77AC-2057-DE39CC9F54AE}"/>
              </a:ext>
            </a:extLst>
          </p:cNvPr>
          <p:cNvSpPr txBox="1"/>
          <p:nvPr/>
        </p:nvSpPr>
        <p:spPr>
          <a:xfrm>
            <a:off x="838200" y="1075038"/>
            <a:ext cx="10937994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Diffusion current steady state:</a:t>
            </a:r>
            <a:b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place two reservoirs with Metropolis dynamics fluctuating around some equilibrium</a:t>
            </a:r>
            <a:b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value of the density tuning with respect to     or      : get info for the collision operator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Multi-phase flat interface:</a:t>
            </a:r>
            <a:b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place two reservoirs with Metropolis dynamics fluctuating around some equilibrium</a:t>
            </a:r>
            <a:b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value of the density tuning with respect to     below the critical point: get info on </a:t>
            </a:r>
            <a:b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the forcing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Populations fluctuations scaling:</a:t>
            </a:r>
            <a:b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check if the anti-correlations among populations still exist or can be tuned</a:t>
            </a:r>
            <a:b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endParaRPr lang="en-US" sz="2400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" panose="02020502070401020303" pitchFamily="18" charset="0"/>
                <a:ea typeface="Baskerville" panose="02020502070401020303" pitchFamily="18" charset="0"/>
              </a:rPr>
              <a:t>Other coarse-graining mechanisms: “square lattice momentum conservation”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E25A4E-7FF7-0016-63FB-E8F7A43F2223}"/>
              </a:ext>
            </a:extLst>
          </p:cNvPr>
          <p:cNvSpPr txBox="1"/>
          <p:nvPr/>
        </p:nvSpPr>
        <p:spPr>
          <a:xfrm>
            <a:off x="838200" y="6241274"/>
            <a:ext cx="7028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Baskerville" panose="02020502070401020303" pitchFamily="18" charset="0"/>
                <a:ea typeface="Baskerville" panose="02020502070401020303" pitchFamily="18" charset="0"/>
              </a:rPr>
              <a:t>An idea: stencil isotropy and over-relaxation (?)</a:t>
            </a:r>
            <a:endParaRPr lang="en-US" sz="24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DBC7BB-70E6-F69B-0004-D8FD09164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8007" y="1909634"/>
            <a:ext cx="202045" cy="317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35054E-9D70-010B-0C2B-7A127869B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2778" y="1931516"/>
            <a:ext cx="308510" cy="2487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5827073-1410-9BF8-FC0E-FEE59943F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482" y="3371855"/>
            <a:ext cx="202045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19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612"/>
    </mc:Choice>
    <mc:Fallback>
      <p:transition spd="slow" advTm="200612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47823C-AF0C-E229-18C2-1D31E4B9E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8235" y="1074436"/>
            <a:ext cx="3995530" cy="39955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66CB41-D00F-29A8-1F36-DE5CF053865D}"/>
              </a:ext>
            </a:extLst>
          </p:cNvPr>
          <p:cNvSpPr txBox="1"/>
          <p:nvPr/>
        </p:nvSpPr>
        <p:spPr>
          <a:xfrm>
            <a:off x="4393321" y="5692973"/>
            <a:ext cx="34053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Baskerville" panose="02020502070401020303" pitchFamily="18" charset="0"/>
                <a:ea typeface="Baskerville" panose="02020502070401020303" pitchFamily="18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5925614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113D28C-5944-04EE-FBE0-ED99C1CAE60D}"/>
              </a:ext>
            </a:extLst>
          </p:cNvPr>
          <p:cNvSpPr txBox="1"/>
          <p:nvPr/>
        </p:nvSpPr>
        <p:spPr>
          <a:xfrm>
            <a:off x="840260" y="3244334"/>
            <a:ext cx="1090266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Main Results: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First integrated computational physics framework allowing to write low-level code once while allowing the</a:t>
            </a:r>
            <a:br>
              <a:rPr lang="en-US" dirty="0"/>
            </a:br>
            <a:r>
              <a:rPr lang="en-US" dirty="0"/>
              <a:t>execution for both CUDA and OpenCL devices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framework exposes high-level classes that allow for easily implement very diverse scientific computing </a:t>
            </a:r>
            <a:br>
              <a:rPr lang="en-US" dirty="0"/>
            </a:br>
            <a:r>
              <a:rPr lang="en-US" dirty="0"/>
              <a:t>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 the first time a computational framework allows for the independent reproduction of the numerical results </a:t>
            </a:r>
            <a:br>
              <a:rPr lang="en-US" dirty="0"/>
            </a:br>
            <a:r>
              <a:rPr lang="en-US" dirty="0"/>
              <a:t>by the scientific community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flexibility of the Python wrapper allows for the implementation of several meta-programming techniques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implementation does not suffer from the level of abstraction allowing to write code that can run much</a:t>
            </a:r>
            <a:br>
              <a:rPr lang="en-US" dirty="0"/>
            </a:br>
            <a:r>
              <a:rPr lang="en-US" dirty="0"/>
              <a:t>faster than state-of-the-art implementations available online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26F3BC-9428-6F94-86D5-C86E52BFF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627" y="450507"/>
            <a:ext cx="8638746" cy="126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5570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3AD522-B3A7-5EB3-B22F-0510336348B4}"/>
              </a:ext>
            </a:extLst>
          </p:cNvPr>
          <p:cNvSpPr txBox="1"/>
          <p:nvPr/>
        </p:nvSpPr>
        <p:spPr>
          <a:xfrm>
            <a:off x="542588" y="327454"/>
            <a:ext cx="110202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First integrated computational physics framework allowing to write low-level code </a:t>
            </a:r>
            <a:br>
              <a:rPr lang="en-US" sz="2400" b="1" dirty="0"/>
            </a:br>
            <a:r>
              <a:rPr lang="en-US" sz="2400" b="1" dirty="0"/>
              <a:t>once while allowing the execution for both CUDA and OpenCL devices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922320-C0DE-D948-82A2-9DF319FFB57C}"/>
              </a:ext>
            </a:extLst>
          </p:cNvPr>
          <p:cNvSpPr txBox="1"/>
          <p:nvPr/>
        </p:nvSpPr>
        <p:spPr>
          <a:xfrm>
            <a:off x="542588" y="1581665"/>
            <a:ext cx="11198835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Idea.deploy</a:t>
            </a:r>
            <a:r>
              <a:rPr lang="en-US" dirty="0"/>
              <a:t> is a framework that allows to access the code-base at several levels of abstractions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 responds to the main need of writing as little code as possible while being able to run the code on as many</a:t>
            </a:r>
            <a:br>
              <a:rPr lang="en-US" dirty="0"/>
            </a:br>
            <a:r>
              <a:rPr lang="en-US" dirty="0"/>
              <a:t>different hardware architectures as possible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allows to have a continuous development of any code-base that can naturally shift from consumer-grade</a:t>
            </a:r>
            <a:br>
              <a:rPr lang="en-US" dirty="0"/>
            </a:br>
            <a:r>
              <a:rPr lang="en-US" dirty="0"/>
              <a:t>hardware to high-performance computing clusters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the </a:t>
            </a:r>
            <a:r>
              <a:rPr lang="en-US" dirty="0" err="1"/>
              <a:t>idea.deploy</a:t>
            </a:r>
            <a:r>
              <a:rPr lang="en-US" dirty="0"/>
              <a:t> framework it is possible to code kernels at the C/C++ level assuring the best performances by</a:t>
            </a:r>
            <a:br>
              <a:rPr lang="en-US" dirty="0"/>
            </a:br>
            <a:r>
              <a:rPr lang="en-US" dirty="0"/>
              <a:t>leveraging the CUDA and OpenCL  programming language extensions to execute the code on massively parallel</a:t>
            </a:r>
            <a:br>
              <a:rPr lang="en-US" dirty="0"/>
            </a:br>
            <a:r>
              <a:rPr lang="en-US" dirty="0"/>
              <a:t>architectures like GPUs, independently on the vendor.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low-level kernels are easily wrapped in Python classes allowing to manage in an integrated way fundamental</a:t>
            </a:r>
            <a:br>
              <a:rPr lang="en-US" dirty="0"/>
            </a:br>
            <a:r>
              <a:rPr lang="en-US" dirty="0"/>
              <a:t>operations, such as disk I/O and multi-thread execution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structure culminates with a Python based data analysis through which the results can be presented effectively</a:t>
            </a:r>
          </a:p>
        </p:txBody>
      </p:sp>
    </p:spTree>
    <p:extLst>
      <p:ext uri="{BB962C8B-B14F-4D97-AF65-F5344CB8AC3E}">
        <p14:creationId xmlns:p14="http://schemas.microsoft.com/office/powerpoint/2010/main" val="39862022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3AD522-B3A7-5EB3-B22F-0510336348B4}"/>
              </a:ext>
            </a:extLst>
          </p:cNvPr>
          <p:cNvSpPr txBox="1"/>
          <p:nvPr/>
        </p:nvSpPr>
        <p:spPr>
          <a:xfrm>
            <a:off x="542588" y="327454"/>
            <a:ext cx="110202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First integrated computational physics framework allowing to write low-level code </a:t>
            </a:r>
            <a:br>
              <a:rPr lang="en-US" sz="2400" b="1" dirty="0"/>
            </a:br>
            <a:r>
              <a:rPr lang="en-US" sz="2400" b="1" dirty="0"/>
              <a:t>once while allowing the execution for both CUDA and OpenCL devices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AB7FFF-4628-3C8B-81A1-209659D7F496}"/>
              </a:ext>
            </a:extLst>
          </p:cNvPr>
          <p:cNvSpPr txBox="1"/>
          <p:nvPr/>
        </p:nvSpPr>
        <p:spPr>
          <a:xfrm>
            <a:off x="542588" y="1458098"/>
            <a:ext cx="9165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is what the low-level code of a simple kernel looks like in the </a:t>
            </a:r>
            <a:r>
              <a:rPr lang="en-US" dirty="0" err="1"/>
              <a:t>idea.deploy</a:t>
            </a:r>
            <a:r>
              <a:rPr lang="en-US" dirty="0"/>
              <a:t> meta-language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32EB7F-39D3-3554-0657-E5FE96635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2742" y="1966438"/>
            <a:ext cx="8570751" cy="34334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A8B585-741E-2E8A-37D1-414B673189CC}"/>
              </a:ext>
            </a:extLst>
          </p:cNvPr>
          <p:cNvSpPr txBox="1"/>
          <p:nvPr/>
        </p:nvSpPr>
        <p:spPr>
          <a:xfrm>
            <a:off x="642551" y="5538910"/>
            <a:ext cx="4295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Simple writing according to C/C++ syntax</a:t>
            </a:r>
          </a:p>
        </p:txBody>
      </p:sp>
    </p:spTree>
    <p:extLst>
      <p:ext uri="{BB962C8B-B14F-4D97-AF65-F5344CB8AC3E}">
        <p14:creationId xmlns:p14="http://schemas.microsoft.com/office/powerpoint/2010/main" val="715244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3AD522-B3A7-5EB3-B22F-0510336348B4}"/>
              </a:ext>
            </a:extLst>
          </p:cNvPr>
          <p:cNvSpPr txBox="1"/>
          <p:nvPr/>
        </p:nvSpPr>
        <p:spPr>
          <a:xfrm>
            <a:off x="542588" y="327454"/>
            <a:ext cx="110202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First integrated computational physics framework allowing to write low-level code </a:t>
            </a:r>
            <a:br>
              <a:rPr lang="en-US" sz="2400" b="1" dirty="0"/>
            </a:br>
            <a:r>
              <a:rPr lang="en-US" sz="2400" b="1" dirty="0"/>
              <a:t>once while allowing the execution for both CUDA and OpenCL devices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AB7FFF-4628-3C8B-81A1-209659D7F496}"/>
              </a:ext>
            </a:extLst>
          </p:cNvPr>
          <p:cNvSpPr txBox="1"/>
          <p:nvPr/>
        </p:nvSpPr>
        <p:spPr>
          <a:xfrm>
            <a:off x="542588" y="1193112"/>
            <a:ext cx="9950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low-level code gets automatically instantiated as a CUDA or OpenCL kernel according to the needs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777D5A-10E8-30F6-3662-3D4688532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864" y="1801163"/>
            <a:ext cx="3982679" cy="42079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4D696B-21AB-ED72-B7B1-E159B90703BC}"/>
              </a:ext>
            </a:extLst>
          </p:cNvPr>
          <p:cNvSpPr txBox="1"/>
          <p:nvPr/>
        </p:nvSpPr>
        <p:spPr>
          <a:xfrm>
            <a:off x="2396583" y="6345880"/>
            <a:ext cx="917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OpenCL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5E80F7-1AAB-7899-5C03-B7E51B827F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771" y="1801164"/>
            <a:ext cx="3982679" cy="42079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E01FBF5-F017-963E-0F06-C394CE913735}"/>
              </a:ext>
            </a:extLst>
          </p:cNvPr>
          <p:cNvSpPr txBox="1"/>
          <p:nvPr/>
        </p:nvSpPr>
        <p:spPr>
          <a:xfrm>
            <a:off x="8432164" y="6277908"/>
            <a:ext cx="727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CUDA</a:t>
            </a:r>
          </a:p>
        </p:txBody>
      </p:sp>
    </p:spTree>
    <p:extLst>
      <p:ext uri="{BB962C8B-B14F-4D97-AF65-F5344CB8AC3E}">
        <p14:creationId xmlns:p14="http://schemas.microsoft.com/office/powerpoint/2010/main" val="33832343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3AD522-B3A7-5EB3-B22F-0510336348B4}"/>
              </a:ext>
            </a:extLst>
          </p:cNvPr>
          <p:cNvSpPr txBox="1"/>
          <p:nvPr/>
        </p:nvSpPr>
        <p:spPr>
          <a:xfrm>
            <a:off x="542588" y="327454"/>
            <a:ext cx="11528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The framework exposes high-level classes that allow for easily implement very diverse </a:t>
            </a:r>
            <a:br>
              <a:rPr lang="en-US" sz="2400" b="1" dirty="0"/>
            </a:br>
            <a:r>
              <a:rPr lang="en-US" sz="2400" b="1" dirty="0"/>
              <a:t>scientific computing simulations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FDED61-F459-1F62-334F-DC85B2695D62}"/>
              </a:ext>
            </a:extLst>
          </p:cNvPr>
          <p:cNvSpPr txBox="1"/>
          <p:nvPr/>
        </p:nvSpPr>
        <p:spPr>
          <a:xfrm>
            <a:off x="542588" y="2137718"/>
            <a:ext cx="1102353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High-level Python classes can be used as templates to implement most of the computational physics simulations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Basic tasks, like memory copies, disk writes, timing, data collection management can be handled through </a:t>
            </a:r>
            <a:br>
              <a:rPr lang="en-US" dirty="0"/>
            </a:br>
            <a:r>
              <a:rPr lang="en-US" dirty="0"/>
              <a:t>ad-hoc classes already implemented in the code base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particular this allows the coherent coexistence of very diverse simulations, like Monte Carlo for condensed</a:t>
            </a:r>
            <a:br>
              <a:rPr lang="en-US" dirty="0"/>
            </a:br>
            <a:r>
              <a:rPr lang="en-US" dirty="0"/>
              <a:t>matter systems and Lattice Boltzmann models for fluid dynamics, within the same set of API calls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”numerical proximity” can allow to overcome the potential barrier separating different physics domains</a:t>
            </a:r>
            <a:br>
              <a:rPr lang="en-US" dirty="0"/>
            </a:br>
            <a:r>
              <a:rPr lang="en-US" dirty="0"/>
              <a:t>thus facilitating a a fruitful cross-interaction</a:t>
            </a:r>
          </a:p>
        </p:txBody>
      </p:sp>
    </p:spTree>
    <p:extLst>
      <p:ext uri="{BB962C8B-B14F-4D97-AF65-F5344CB8AC3E}">
        <p14:creationId xmlns:p14="http://schemas.microsoft.com/office/powerpoint/2010/main" val="29893830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3AD522-B3A7-5EB3-B22F-0510336348B4}"/>
              </a:ext>
            </a:extLst>
          </p:cNvPr>
          <p:cNvSpPr txBox="1"/>
          <p:nvPr/>
        </p:nvSpPr>
        <p:spPr>
          <a:xfrm>
            <a:off x="542588" y="327454"/>
            <a:ext cx="115756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For the first time a computational framework allows for the independent reproduction </a:t>
            </a:r>
            <a:br>
              <a:rPr lang="en-US" sz="2400" b="1" dirty="0"/>
            </a:br>
            <a:r>
              <a:rPr lang="en-US" sz="2400" b="1" dirty="0"/>
              <a:t>of the numerical results by the scientific community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2771B3-416F-4ACE-AE57-388436F068DB}"/>
              </a:ext>
            </a:extLst>
          </p:cNvPr>
          <p:cNvSpPr txBox="1"/>
          <p:nvPr/>
        </p:nvSpPr>
        <p:spPr>
          <a:xfrm>
            <a:off x="542588" y="2043982"/>
            <a:ext cx="10447604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 err="1"/>
              <a:t>idea.deploy</a:t>
            </a:r>
            <a:r>
              <a:rPr lang="en-US" dirty="0"/>
              <a:t> framework allows the scientific community to reproduce all the results obtained through</a:t>
            </a:r>
            <a:br>
              <a:rPr lang="en-US" dirty="0"/>
            </a:br>
            <a:r>
              <a:rPr lang="en-US" dirty="0"/>
              <a:t>the framework itself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 the simulations, data analysis and figures can be reproduced provided there is enough computational</a:t>
            </a:r>
            <a:br>
              <a:rPr lang="en-US" dirty="0"/>
            </a:br>
            <a:r>
              <a:rPr lang="en-US" dirty="0"/>
              <a:t>power available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is naturally obtained by means of the shared code base and by sharing all the analysis scripts through</a:t>
            </a:r>
            <a:br>
              <a:rPr lang="en-US" dirty="0"/>
            </a:br>
            <a:r>
              <a:rPr lang="en-US" dirty="0" err="1"/>
              <a:t>Jupyter</a:t>
            </a:r>
            <a:r>
              <a:rPr lang="en-US" dirty="0"/>
              <a:t> notebooks that get published on </a:t>
            </a:r>
            <a:r>
              <a:rPr lang="en-US" dirty="0" err="1"/>
              <a:t>github</a:t>
            </a:r>
            <a:r>
              <a:rPr lang="en-US" dirty="0"/>
              <a:t> through ad-hoc repositories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structure allows for a sound implementation of the “reproducibility” of the numerical results, which is</a:t>
            </a:r>
            <a:br>
              <a:rPr lang="en-US" dirty="0"/>
            </a:br>
            <a:r>
              <a:rPr lang="en-US" dirty="0"/>
              <a:t>one of the pillars of the scientific method</a:t>
            </a:r>
          </a:p>
        </p:txBody>
      </p:sp>
    </p:spTree>
    <p:extLst>
      <p:ext uri="{BB962C8B-B14F-4D97-AF65-F5344CB8AC3E}">
        <p14:creationId xmlns:p14="http://schemas.microsoft.com/office/powerpoint/2010/main" val="13391991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3AD522-B3A7-5EB3-B22F-0510336348B4}"/>
              </a:ext>
            </a:extLst>
          </p:cNvPr>
          <p:cNvSpPr txBox="1"/>
          <p:nvPr/>
        </p:nvSpPr>
        <p:spPr>
          <a:xfrm>
            <a:off x="542588" y="327454"/>
            <a:ext cx="115756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For the first time a computational framework allows for the independent reproduction </a:t>
            </a:r>
            <a:br>
              <a:rPr lang="en-US" sz="2400" b="1" dirty="0"/>
            </a:br>
            <a:r>
              <a:rPr lang="en-US" sz="2400" b="1" dirty="0"/>
              <a:t>of the numerical results by the scientific community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74F116-3C73-094E-0079-E92060EC0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82018"/>
            <a:ext cx="5973150" cy="28520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4A6121-78C0-A5E5-BFA2-8C7773035D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1486" y="2143179"/>
            <a:ext cx="7976707" cy="34328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27E50B-4553-01A0-75AB-9C67605576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588" y="3108577"/>
            <a:ext cx="5973150" cy="37494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2771B3-416F-4ACE-AE57-388436F068DB}"/>
              </a:ext>
            </a:extLst>
          </p:cNvPr>
          <p:cNvSpPr txBox="1"/>
          <p:nvPr/>
        </p:nvSpPr>
        <p:spPr>
          <a:xfrm>
            <a:off x="6515738" y="1179009"/>
            <a:ext cx="4974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Snapshots of the </a:t>
            </a:r>
            <a:r>
              <a:rPr lang="en-US" dirty="0" err="1"/>
              <a:t>Jupyter</a:t>
            </a:r>
            <a:r>
              <a:rPr lang="en-US" dirty="0"/>
              <a:t> notebooks allowing to </a:t>
            </a:r>
            <a:br>
              <a:rPr lang="en-US" dirty="0"/>
            </a:br>
            <a:r>
              <a:rPr lang="en-US" dirty="0"/>
              <a:t>reproduce the results of the papers</a:t>
            </a:r>
          </a:p>
        </p:txBody>
      </p:sp>
    </p:spTree>
    <p:extLst>
      <p:ext uri="{BB962C8B-B14F-4D97-AF65-F5344CB8AC3E}">
        <p14:creationId xmlns:p14="http://schemas.microsoft.com/office/powerpoint/2010/main" val="31784528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3AD522-B3A7-5EB3-B22F-0510336348B4}"/>
              </a:ext>
            </a:extLst>
          </p:cNvPr>
          <p:cNvSpPr txBox="1"/>
          <p:nvPr/>
        </p:nvSpPr>
        <p:spPr>
          <a:xfrm>
            <a:off x="542588" y="327454"/>
            <a:ext cx="104811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The flexibility of the Python wrapper allows for the implementation of several </a:t>
            </a:r>
            <a:br>
              <a:rPr lang="en-US" sz="2400" b="1" dirty="0"/>
            </a:br>
            <a:r>
              <a:rPr lang="en-US" sz="2400" b="1" dirty="0"/>
              <a:t>meta-programming techniques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0BE6C8-3F05-22F9-B662-D8F8076C3CE3}"/>
              </a:ext>
            </a:extLst>
          </p:cNvPr>
          <p:cNvSpPr txBox="1"/>
          <p:nvPr/>
        </p:nvSpPr>
        <p:spPr>
          <a:xfrm>
            <a:off x="557079" y="1859339"/>
            <a:ext cx="11077841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Given that the low-level coding amounts essentially to writing a series of strings, it is possible to leverage the</a:t>
            </a:r>
            <a:br>
              <a:rPr lang="en-US" dirty="0"/>
            </a:br>
            <a:r>
              <a:rPr lang="en-US" dirty="0"/>
              <a:t>excellent string manipulation tools offered by Python to build a meta-programming framework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is already done in </a:t>
            </a:r>
            <a:r>
              <a:rPr lang="en-US" dirty="0" err="1"/>
              <a:t>idea.deploy</a:t>
            </a:r>
            <a:r>
              <a:rPr lang="en-US" dirty="0"/>
              <a:t> for the Pseudo-Random number generators, for the calculations of derivatives</a:t>
            </a:r>
            <a:br>
              <a:rPr lang="en-US" dirty="0"/>
            </a:br>
            <a:r>
              <a:rPr lang="en-US" dirty="0"/>
              <a:t>on the lattice, and for the multi-phase Shan-Chen Lattice Boltzmann model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particular of the Shan-Chen model, this approach allows to generate code that fits exactly the problem at hand</a:t>
            </a:r>
            <a:br>
              <a:rPr lang="en-US" dirty="0"/>
            </a:br>
            <a:r>
              <a:rPr lang="en-US" dirty="0"/>
              <a:t>this minimizing the computational cost of each part of the algorithm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allows to attain a very high level of optimization that yields excellent results with respect to available</a:t>
            </a:r>
            <a:br>
              <a:rPr lang="en-US" dirty="0"/>
            </a:br>
            <a:r>
              <a:rPr lang="en-US" dirty="0"/>
              <a:t>state-of-the-art implementations</a:t>
            </a:r>
          </a:p>
        </p:txBody>
      </p:sp>
    </p:spTree>
    <p:extLst>
      <p:ext uri="{BB962C8B-B14F-4D97-AF65-F5344CB8AC3E}">
        <p14:creationId xmlns:p14="http://schemas.microsoft.com/office/powerpoint/2010/main" val="26190675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3AD522-B3A7-5EB3-B22F-0510336348B4}"/>
              </a:ext>
            </a:extLst>
          </p:cNvPr>
          <p:cNvSpPr txBox="1"/>
          <p:nvPr/>
        </p:nvSpPr>
        <p:spPr>
          <a:xfrm>
            <a:off x="542588" y="327454"/>
            <a:ext cx="113097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The implementation does not suffer from the level of abstraction allowing to write </a:t>
            </a:r>
            <a:br>
              <a:rPr lang="en-US" sz="2400" b="1" dirty="0"/>
            </a:br>
            <a:r>
              <a:rPr lang="en-US" sz="2400" b="1" dirty="0"/>
              <a:t>code that can run much faster than state-of-the-art implementations available online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DF7188-B750-556E-9001-69EAECE7A0F0}"/>
              </a:ext>
            </a:extLst>
          </p:cNvPr>
          <p:cNvSpPr txBox="1"/>
          <p:nvPr/>
        </p:nvSpPr>
        <p:spPr>
          <a:xfrm>
            <a:off x="542588" y="1519881"/>
            <a:ext cx="1077852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By leveraging the included meta-programming techniques, it is possible to demonstrate that the high-level</a:t>
            </a:r>
            <a:br>
              <a:rPr lang="en-US" dirty="0"/>
            </a:br>
            <a:r>
              <a:rPr lang="en-US" dirty="0"/>
              <a:t>abstraction of the  </a:t>
            </a:r>
            <a:r>
              <a:rPr lang="en-US" dirty="0" err="1"/>
              <a:t>idea.deploy</a:t>
            </a:r>
            <a:r>
              <a:rPr lang="en-US" dirty="0"/>
              <a:t> framework does not affect the performance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the specific case of the Shan-Chen multi-component model the </a:t>
            </a:r>
            <a:r>
              <a:rPr lang="en-US" b="1" dirty="0" err="1"/>
              <a:t>idea.deploy</a:t>
            </a:r>
            <a:r>
              <a:rPr lang="en-US" b="1" dirty="0"/>
              <a:t> framework yields almost twice</a:t>
            </a:r>
            <a:br>
              <a:rPr lang="en-US" b="1" dirty="0"/>
            </a:br>
            <a:r>
              <a:rPr lang="en-US" b="1" dirty="0"/>
              <a:t>the speed of the </a:t>
            </a:r>
            <a:r>
              <a:rPr lang="en-US" b="1" dirty="0" err="1"/>
              <a:t>lbmpy</a:t>
            </a:r>
            <a:r>
              <a:rPr lang="en-US" b="1" dirty="0"/>
              <a:t> </a:t>
            </a:r>
            <a:r>
              <a:rPr lang="en-US" dirty="0"/>
              <a:t>package for Lattice-Boltzmann simulations, on the same hardware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B90EE3-EBCA-2231-2362-C4CF779D9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415" y="3099603"/>
            <a:ext cx="7334936" cy="37583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3C48D7-5396-8DEB-DD6D-6B700A5F0BC6}"/>
              </a:ext>
            </a:extLst>
          </p:cNvPr>
          <p:cNvSpPr txBox="1"/>
          <p:nvPr/>
        </p:nvSpPr>
        <p:spPr>
          <a:xfrm>
            <a:off x="530231" y="3429000"/>
            <a:ext cx="404578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MLUPS: Millions of lattice updates per</a:t>
            </a:r>
            <a:br>
              <a:rPr lang="en-US" dirty="0"/>
            </a:br>
            <a:r>
              <a:rPr lang="en-US" dirty="0"/>
              <a:t>second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 err="1"/>
              <a:t>idea.deploy</a:t>
            </a:r>
            <a:r>
              <a:rPr lang="en-US" dirty="0"/>
              <a:t> performance does</a:t>
            </a:r>
            <a:br>
              <a:rPr lang="en-US" dirty="0"/>
            </a:br>
            <a:r>
              <a:rPr lang="en-US" dirty="0"/>
              <a:t>not depend on the computational</a:t>
            </a:r>
            <a:br>
              <a:rPr lang="en-US" dirty="0"/>
            </a:br>
            <a:r>
              <a:rPr lang="en-US" dirty="0"/>
              <a:t>framework</a:t>
            </a:r>
          </a:p>
        </p:txBody>
      </p:sp>
    </p:spTree>
    <p:extLst>
      <p:ext uri="{BB962C8B-B14F-4D97-AF65-F5344CB8AC3E}">
        <p14:creationId xmlns:p14="http://schemas.microsoft.com/office/powerpoint/2010/main" val="3045840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2883</Words>
  <Application>Microsoft Macintosh PowerPoint</Application>
  <PresentationFormat>Widescreen</PresentationFormat>
  <Paragraphs>250</Paragraphs>
  <Slides>38</Slides>
  <Notes>9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Baskerville</vt:lpstr>
      <vt:lpstr>Calibri</vt:lpstr>
      <vt:lpstr>Calibri Light</vt:lpstr>
      <vt:lpstr>Office Theme</vt:lpstr>
      <vt:lpstr>From the Ising model to lattice Boltzmann</vt:lpstr>
      <vt:lpstr>A serendipitous moment…</vt:lpstr>
      <vt:lpstr>Outlook</vt:lpstr>
      <vt:lpstr>Introduction to the Ising model</vt:lpstr>
      <vt:lpstr>Introduction to the Ising model</vt:lpstr>
      <vt:lpstr>Introduction to the Ising model</vt:lpstr>
      <vt:lpstr>Introduction to the Ising model</vt:lpstr>
      <vt:lpstr>Introduction to the Ising model</vt:lpstr>
      <vt:lpstr>Introduction to the Ising model</vt:lpstr>
      <vt:lpstr>Introduction to the Ising model</vt:lpstr>
      <vt:lpstr>Introduction to the Ising model</vt:lpstr>
      <vt:lpstr>Introduction to the Ising model</vt:lpstr>
      <vt:lpstr>Introduction to the Ising model</vt:lpstr>
      <vt:lpstr>Introduction to the Ising model</vt:lpstr>
      <vt:lpstr>Introduction to the Ising model</vt:lpstr>
      <vt:lpstr>Introduction to the Ising model</vt:lpstr>
      <vt:lpstr>PowerPoint Presentation</vt:lpstr>
      <vt:lpstr>Why choosing the Ising model</vt:lpstr>
      <vt:lpstr>Definition of the Distinguishable Ising model (DIMod)</vt:lpstr>
      <vt:lpstr>Definition of the Distinguishable Ising model (DIMod)</vt:lpstr>
      <vt:lpstr>Definition of the Distinguishable Ising model (DIMod)</vt:lpstr>
      <vt:lpstr>DIMod-Lattice Boltzmann: preliminary results</vt:lpstr>
      <vt:lpstr>DIMod-Lattice Boltzmann: preliminary results</vt:lpstr>
      <vt:lpstr>DIMod-Lattice Boltzmann: preliminary results</vt:lpstr>
      <vt:lpstr>DIMod-Lattice Boltzmann: preliminary results</vt:lpstr>
      <vt:lpstr>DIMod-Lattice Boltzmann: preliminary results</vt:lpstr>
      <vt:lpstr>DIMod-Lattice Boltzmann: preliminary results</vt:lpstr>
      <vt:lpstr>What’s next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Matteo Lulli</dc:creator>
  <cp:lastModifiedBy>Matteo Lulli</cp:lastModifiedBy>
  <cp:revision>46</cp:revision>
  <dcterms:created xsi:type="dcterms:W3CDTF">2022-06-30T04:52:23Z</dcterms:created>
  <dcterms:modified xsi:type="dcterms:W3CDTF">2022-06-30T16:20:07Z</dcterms:modified>
</cp:coreProperties>
</file>